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7"/>
  </p:sldMasterIdLst>
  <p:sldIdLst>
    <p:sldId id="256" r:id="rId8"/>
    <p:sldId id="260" r:id="rId9"/>
    <p:sldId id="261" r:id="rId10"/>
    <p:sldId id="262" r:id="rId11"/>
    <p:sldId id="263" r:id="rId12"/>
    <p:sldId id="264" r:id="rId13"/>
    <p:sldId id="289" r:id="rId14"/>
    <p:sldId id="265" r:id="rId15"/>
    <p:sldId id="266" r:id="rId16"/>
    <p:sldId id="267" r:id="rId17"/>
    <p:sldId id="290" r:id="rId18"/>
    <p:sldId id="268" r:id="rId19"/>
    <p:sldId id="269" r:id="rId20"/>
    <p:sldId id="270" r:id="rId21"/>
    <p:sldId id="271" r:id="rId22"/>
    <p:sldId id="272" r:id="rId23"/>
    <p:sldId id="273" r:id="rId24"/>
    <p:sldId id="277" r:id="rId25"/>
    <p:sldId id="291" r:id="rId26"/>
    <p:sldId id="278" r:id="rId27"/>
    <p:sldId id="279" r:id="rId28"/>
    <p:sldId id="280" r:id="rId29"/>
    <p:sldId id="281" r:id="rId30"/>
    <p:sldId id="282" r:id="rId31"/>
    <p:sldId id="292" r:id="rId32"/>
    <p:sldId id="283" r:id="rId33"/>
    <p:sldId id="284" r:id="rId34"/>
    <p:sldId id="285" r:id="rId35"/>
    <p:sldId id="286" r:id="rId36"/>
    <p:sldId id="287" r:id="rId37"/>
    <p:sldId id="288" r:id="rId38"/>
    <p:sldId id="295" r:id="rId39"/>
    <p:sldId id="296" r:id="rId40"/>
    <p:sldId id="297" r:id="rId41"/>
    <p:sldId id="298" r:id="rId42"/>
    <p:sldId id="299" r:id="rId43"/>
    <p:sldId id="300" r:id="rId44"/>
    <p:sldId id="301" r:id="rId45"/>
    <p:sldId id="302" r:id="rId46"/>
    <p:sldId id="303"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0CF3A4-5F7B-4F4E-8B3F-B5B3F6EF3BF8}">
          <p14:sldIdLst>
            <p14:sldId id="256"/>
            <p14:sldId id="260"/>
            <p14:sldId id="261"/>
            <p14:sldId id="262"/>
            <p14:sldId id="263"/>
            <p14:sldId id="264"/>
            <p14:sldId id="289"/>
            <p14:sldId id="265"/>
            <p14:sldId id="266"/>
            <p14:sldId id="267"/>
            <p14:sldId id="290"/>
            <p14:sldId id="268"/>
            <p14:sldId id="269"/>
            <p14:sldId id="270"/>
            <p14:sldId id="271"/>
            <p14:sldId id="272"/>
            <p14:sldId id="273"/>
            <p14:sldId id="277"/>
            <p14:sldId id="291"/>
            <p14:sldId id="278"/>
            <p14:sldId id="279"/>
            <p14:sldId id="280"/>
            <p14:sldId id="281"/>
            <p14:sldId id="282"/>
            <p14:sldId id="292"/>
            <p14:sldId id="283"/>
            <p14:sldId id="284"/>
            <p14:sldId id="285"/>
            <p14:sldId id="286"/>
            <p14:sldId id="287"/>
            <p14:sldId id="288"/>
            <p14:sldId id="295"/>
            <p14:sldId id="296"/>
            <p14:sldId id="297"/>
            <p14:sldId id="298"/>
            <p14:sldId id="299"/>
            <p14:sldId id="300"/>
            <p14:sldId id="301"/>
            <p14:sldId id="302"/>
            <p14:sldId id="303"/>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Lst>
        </p14:section>
      </p14:sectionLst>
    </p:ext>
    <p:ext uri="{EFAFB233-063F-42B5-8137-9DF3F51BA10A}">
      <p15:sldGuideLst xmlns:p15="http://schemas.microsoft.com/office/powerpoint/2012/main">
        <p15:guide id="1" orient="horz" pos="2331">
          <p15:clr>
            <a:srgbClr val="A4A3A4"/>
          </p15:clr>
        </p15:guide>
        <p15:guide id="2" pos="28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9039"/>
    <a:srgbClr val="66B2B9"/>
    <a:srgbClr val="76C3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14"/>
    <p:restoredTop sz="94783"/>
  </p:normalViewPr>
  <p:slideViewPr>
    <p:cSldViewPr snapToGrid="0" snapToObjects="1" showGuides="1">
      <p:cViewPr varScale="1">
        <p:scale>
          <a:sx n="59" d="100"/>
          <a:sy n="59" d="100"/>
        </p:scale>
        <p:origin x="1624" y="56"/>
      </p:cViewPr>
      <p:guideLst>
        <p:guide orient="horz" pos="2331"/>
        <p:guide pos="28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tableStyles" Target="tableStyles.xml"/><Relationship Id="rId7" Type="http://schemas.openxmlformats.org/officeDocument/2006/relationships/slideMaster" Target="slideMasters/slideMaster1.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mal Title Slide">
    <p:spTree>
      <p:nvGrpSpPr>
        <p:cNvPr id="1" name=""/>
        <p:cNvGrpSpPr/>
        <p:nvPr/>
      </p:nvGrpSpPr>
      <p:grpSpPr>
        <a:xfrm>
          <a:off x="0" y="0"/>
          <a:ext cx="0" cy="0"/>
          <a:chOff x="0" y="0"/>
          <a:chExt cx="0" cy="0"/>
        </a:xfrm>
      </p:grpSpPr>
      <p:pic>
        <p:nvPicPr>
          <p:cNvPr id="7" name="Picture 6" descr="Georgian_PPT-2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07" y="-9407"/>
            <a:ext cx="9209852" cy="6908378"/>
          </a:xfrm>
          <a:prstGeom prst="rect">
            <a:avLst/>
          </a:prstGeom>
        </p:spPr>
      </p:pic>
      <p:sp>
        <p:nvSpPr>
          <p:cNvPr id="9" name="Text Placeholder 8"/>
          <p:cNvSpPr>
            <a:spLocks noGrp="1"/>
          </p:cNvSpPr>
          <p:nvPr>
            <p:ph type="body" sz="quarter" idx="10" hasCustomPrompt="1"/>
          </p:nvPr>
        </p:nvSpPr>
        <p:spPr>
          <a:xfrm>
            <a:off x="433388" y="762001"/>
            <a:ext cx="8447087" cy="2667000"/>
          </a:xfrm>
        </p:spPr>
        <p:txBody>
          <a:bodyPr>
            <a:normAutofit/>
          </a:bodyPr>
          <a:lstStyle>
            <a:lvl1pPr marL="0" indent="0">
              <a:lnSpc>
                <a:spcPct val="80000"/>
              </a:lnSpc>
              <a:buNone/>
              <a:defRPr sz="7200" baseline="0">
                <a:solidFill>
                  <a:schemeClr val="bg1"/>
                </a:solidFill>
              </a:defRPr>
            </a:lvl1pPr>
          </a:lstStyle>
          <a:p>
            <a:pPr lvl="0"/>
            <a:r>
              <a:rPr lang="en-US" dirty="0" smtClean="0"/>
              <a:t>Title of </a:t>
            </a:r>
          </a:p>
          <a:p>
            <a:pPr lvl="0"/>
            <a:r>
              <a:rPr lang="en-US" dirty="0" smtClean="0"/>
              <a:t>Presentation</a:t>
            </a:r>
            <a:endParaRPr lang="en-US" dirty="0"/>
          </a:p>
        </p:txBody>
      </p:sp>
      <p:pic>
        <p:nvPicPr>
          <p:cNvPr id="12" name="Picture 11" descr="Georgian_logo_green_white_Pantone.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865" y="5862412"/>
            <a:ext cx="2731912" cy="933082"/>
          </a:xfrm>
          <a:prstGeom prst="rect">
            <a:avLst/>
          </a:prstGeom>
        </p:spPr>
      </p:pic>
    </p:spTree>
    <p:extLst>
      <p:ext uri="{BB962C8B-B14F-4D97-AF65-F5344CB8AC3E}">
        <p14:creationId xmlns:p14="http://schemas.microsoft.com/office/powerpoint/2010/main" val="2708608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formal Content ">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33388" y="115958"/>
            <a:ext cx="8447087" cy="752592"/>
          </a:xfrm>
        </p:spPr>
        <p:txBody>
          <a:bodyPr anchor="ctr">
            <a:normAutofit/>
          </a:bodyPr>
          <a:lstStyle>
            <a:lvl1pPr marL="0" indent="0">
              <a:lnSpc>
                <a:spcPct val="80000"/>
              </a:lnSpc>
              <a:buNone/>
              <a:defRPr sz="2800" baseline="0">
                <a:solidFill>
                  <a:srgbClr val="000000"/>
                </a:solidFill>
              </a:defRPr>
            </a:lvl1pPr>
          </a:lstStyle>
          <a:p>
            <a:pPr lvl="0"/>
            <a:r>
              <a:rPr lang="en-US" dirty="0" smtClean="0"/>
              <a:t>Title Here</a:t>
            </a:r>
            <a:endParaRPr lang="en-US" dirty="0"/>
          </a:p>
        </p:txBody>
      </p:sp>
      <p:sp>
        <p:nvSpPr>
          <p:cNvPr id="10" name="Text Placeholder 10"/>
          <p:cNvSpPr>
            <a:spLocks noGrp="1"/>
          </p:cNvSpPr>
          <p:nvPr>
            <p:ph type="body" sz="quarter" idx="12"/>
          </p:nvPr>
        </p:nvSpPr>
        <p:spPr>
          <a:xfrm>
            <a:off x="433388" y="992916"/>
            <a:ext cx="8447087" cy="4923924"/>
          </a:xfrm>
        </p:spPr>
        <p:txBody>
          <a:bodyPr>
            <a:normAutofit/>
          </a:bodyPr>
          <a:lstStyle>
            <a:lvl1pPr marL="457200" indent="-457200">
              <a:buFont typeface="Wingdings" charset="2"/>
              <a:buChar char="v"/>
              <a:defRPr sz="2000" baseline="0"/>
            </a:lvl1pPr>
            <a:lvl2pPr>
              <a:defRPr sz="1800"/>
            </a:lvl2pPr>
            <a:lvl3pPr>
              <a:defRPr sz="1600"/>
            </a:lvl3pPr>
            <a:lvl4pPr>
              <a:defRPr sz="1600"/>
            </a:lvl4pPr>
            <a:lvl5pPr>
              <a:defRPr sz="1600"/>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cxnSp>
        <p:nvCxnSpPr>
          <p:cNvPr id="13" name="Straight Connector 12"/>
          <p:cNvCxnSpPr/>
          <p:nvPr userDrawn="1"/>
        </p:nvCxnSpPr>
        <p:spPr>
          <a:xfrm>
            <a:off x="433388" y="6041204"/>
            <a:ext cx="8447087" cy="0"/>
          </a:xfrm>
          <a:prstGeom prst="line">
            <a:avLst/>
          </a:prstGeom>
          <a:ln w="952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7" name="Picture 16" descr="Georgian_logo_colour_Pantone.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517" y="6165570"/>
            <a:ext cx="1890889" cy="645832"/>
          </a:xfrm>
          <a:prstGeom prst="rect">
            <a:avLst/>
          </a:prstGeom>
        </p:spPr>
      </p:pic>
    </p:spTree>
    <p:extLst>
      <p:ext uri="{BB962C8B-B14F-4D97-AF65-F5344CB8AC3E}">
        <p14:creationId xmlns:p14="http://schemas.microsoft.com/office/powerpoint/2010/main" val="4024433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formal Title Slide ">
    <p:spTree>
      <p:nvGrpSpPr>
        <p:cNvPr id="1" name=""/>
        <p:cNvGrpSpPr/>
        <p:nvPr/>
      </p:nvGrpSpPr>
      <p:grpSpPr>
        <a:xfrm>
          <a:off x="0" y="0"/>
          <a:ext cx="0" cy="0"/>
          <a:chOff x="0" y="0"/>
          <a:chExt cx="0" cy="0"/>
        </a:xfrm>
      </p:grpSpPr>
      <p:pic>
        <p:nvPicPr>
          <p:cNvPr id="7" name="Picture 6" descr="Georgian_PPT-29.jpg"/>
          <p:cNvPicPr>
            <a:picLocks noChangeAspect="1"/>
          </p:cNvPicPr>
          <p:nvPr userDrawn="1"/>
        </p:nvPicPr>
        <p:blipFill rotWithShape="1">
          <a:blip r:embed="rId2">
            <a:extLst>
              <a:ext uri="{28A0092B-C50C-407E-A947-70E740481C1C}">
                <a14:useLocalDpi xmlns:a14="http://schemas.microsoft.com/office/drawing/2010/main" val="0"/>
              </a:ext>
            </a:extLst>
          </a:blip>
          <a:srcRect b="4862"/>
          <a:stretch/>
        </p:blipFill>
        <p:spPr>
          <a:xfrm>
            <a:off x="0" y="5588143"/>
            <a:ext cx="9144000" cy="1288666"/>
          </a:xfrm>
          <a:prstGeom prst="rect">
            <a:avLst/>
          </a:prstGeom>
        </p:spPr>
      </p:pic>
      <p:sp>
        <p:nvSpPr>
          <p:cNvPr id="8" name="Text Placeholder 8"/>
          <p:cNvSpPr>
            <a:spLocks noGrp="1"/>
          </p:cNvSpPr>
          <p:nvPr>
            <p:ph type="body" sz="quarter" idx="10" hasCustomPrompt="1"/>
          </p:nvPr>
        </p:nvSpPr>
        <p:spPr>
          <a:xfrm>
            <a:off x="433388" y="762001"/>
            <a:ext cx="8447087" cy="2667000"/>
          </a:xfrm>
        </p:spPr>
        <p:txBody>
          <a:bodyPr>
            <a:normAutofit/>
          </a:bodyPr>
          <a:lstStyle>
            <a:lvl1pPr marL="0" indent="0">
              <a:lnSpc>
                <a:spcPct val="80000"/>
              </a:lnSpc>
              <a:buNone/>
              <a:defRPr sz="7200" baseline="0">
                <a:solidFill>
                  <a:schemeClr val="tx2">
                    <a:lumMod val="75000"/>
                  </a:schemeClr>
                </a:solidFill>
              </a:defRPr>
            </a:lvl1pPr>
          </a:lstStyle>
          <a:p>
            <a:pPr lvl="0"/>
            <a:r>
              <a:rPr lang="en-US" dirty="0" smtClean="0"/>
              <a:t>Title of </a:t>
            </a:r>
          </a:p>
          <a:p>
            <a:pPr lvl="0"/>
            <a:r>
              <a:rPr lang="en-US" dirty="0" smtClean="0"/>
              <a:t>Presentation</a:t>
            </a:r>
            <a:endParaRPr lang="en-US" dirty="0"/>
          </a:p>
        </p:txBody>
      </p:sp>
      <p:pic>
        <p:nvPicPr>
          <p:cNvPr id="10" name="Picture 9" descr="Georgian_logo_green_white_Pantone.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865" y="5862412"/>
            <a:ext cx="2731912" cy="933082"/>
          </a:xfrm>
          <a:prstGeom prst="rect">
            <a:avLst/>
          </a:prstGeom>
        </p:spPr>
      </p:pic>
    </p:spTree>
    <p:extLst>
      <p:ext uri="{BB962C8B-B14F-4D97-AF65-F5344CB8AC3E}">
        <p14:creationId xmlns:p14="http://schemas.microsoft.com/office/powerpoint/2010/main" val="393557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mal Divider 1">
    <p:spTree>
      <p:nvGrpSpPr>
        <p:cNvPr id="1" name=""/>
        <p:cNvGrpSpPr/>
        <p:nvPr/>
      </p:nvGrpSpPr>
      <p:grpSpPr>
        <a:xfrm>
          <a:off x="0" y="0"/>
          <a:ext cx="0" cy="0"/>
          <a:chOff x="0" y="0"/>
          <a:chExt cx="0" cy="0"/>
        </a:xfrm>
      </p:grpSpPr>
      <p:sp>
        <p:nvSpPr>
          <p:cNvPr id="9" name="Rectangle 8"/>
          <p:cNvSpPr/>
          <p:nvPr userDrawn="1"/>
        </p:nvSpPr>
        <p:spPr>
          <a:xfrm>
            <a:off x="0" y="0"/>
            <a:ext cx="9144000" cy="6161852"/>
          </a:xfrm>
          <a:prstGeom prst="rect">
            <a:avLst/>
          </a:prstGeom>
          <a:solidFill>
            <a:srgbClr val="66B2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Georgian_PPT-30.jpg"/>
          <p:cNvPicPr>
            <a:picLocks noChangeAspect="1"/>
          </p:cNvPicPr>
          <p:nvPr userDrawn="1"/>
        </p:nvPicPr>
        <p:blipFill rotWithShape="1">
          <a:blip r:embed="rId2">
            <a:extLst>
              <a:ext uri="{28A0092B-C50C-407E-A947-70E740481C1C}">
                <a14:useLocalDpi xmlns:a14="http://schemas.microsoft.com/office/drawing/2010/main" val="0"/>
              </a:ext>
            </a:extLst>
          </a:blip>
          <a:srcRect b="10327"/>
          <a:stretch/>
        </p:blipFill>
        <p:spPr>
          <a:xfrm>
            <a:off x="0" y="6041204"/>
            <a:ext cx="9144000" cy="816796"/>
          </a:xfrm>
          <a:prstGeom prst="rect">
            <a:avLst/>
          </a:prstGeom>
        </p:spPr>
      </p:pic>
      <p:sp>
        <p:nvSpPr>
          <p:cNvPr id="8" name="Text Placeholder 8"/>
          <p:cNvSpPr>
            <a:spLocks noGrp="1"/>
          </p:cNvSpPr>
          <p:nvPr>
            <p:ph type="body" sz="quarter" idx="10" hasCustomPrompt="1"/>
          </p:nvPr>
        </p:nvSpPr>
        <p:spPr>
          <a:xfrm>
            <a:off x="433388" y="762001"/>
            <a:ext cx="8447087" cy="2300111"/>
          </a:xfrm>
        </p:spPr>
        <p:txBody>
          <a:bodyPr>
            <a:normAutofit/>
          </a:bodyPr>
          <a:lstStyle>
            <a:lvl1pPr marL="0" indent="0">
              <a:lnSpc>
                <a:spcPct val="80000"/>
              </a:lnSpc>
              <a:buNone/>
              <a:defRPr sz="5400" baseline="0">
                <a:solidFill>
                  <a:schemeClr val="bg1"/>
                </a:solidFill>
              </a:defRPr>
            </a:lvl1pPr>
          </a:lstStyle>
          <a:p>
            <a:pPr lvl="0"/>
            <a:r>
              <a:rPr lang="en-US" dirty="0" smtClean="0"/>
              <a:t>Divider Slide</a:t>
            </a:r>
            <a:endParaRPr lang="en-US" dirty="0"/>
          </a:p>
        </p:txBody>
      </p:sp>
      <p:sp>
        <p:nvSpPr>
          <p:cNvPr id="13" name="Text Placeholder 10"/>
          <p:cNvSpPr>
            <a:spLocks noGrp="1"/>
          </p:cNvSpPr>
          <p:nvPr>
            <p:ph type="body" sz="quarter" idx="11" hasCustomPrompt="1"/>
          </p:nvPr>
        </p:nvSpPr>
        <p:spPr>
          <a:xfrm>
            <a:off x="8725576" y="6481175"/>
            <a:ext cx="309797" cy="292158"/>
          </a:xfrm>
        </p:spPr>
        <p:txBody>
          <a:bodyPr>
            <a:noAutofit/>
          </a:bodyPr>
          <a:lstStyle>
            <a:lvl1pPr marL="0" indent="0">
              <a:buNone/>
              <a:defRPr sz="1200" baseline="0">
                <a:solidFill>
                  <a:srgbClr val="FFFFFF"/>
                </a:solidFill>
                <a:latin typeface="+mn-lt"/>
              </a:defRPr>
            </a:lvl1pPr>
          </a:lstStyle>
          <a:p>
            <a:pPr lvl="0"/>
            <a:r>
              <a:rPr lang="en-US" dirty="0" smtClean="0"/>
              <a:t>#</a:t>
            </a:r>
            <a:endParaRPr lang="en-US" dirty="0"/>
          </a:p>
        </p:txBody>
      </p:sp>
      <p:pic>
        <p:nvPicPr>
          <p:cNvPr id="18" name="Picture 17" descr="Georgian_logo_white.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159" y="6170270"/>
            <a:ext cx="1875840" cy="640692"/>
          </a:xfrm>
          <a:prstGeom prst="rect">
            <a:avLst/>
          </a:prstGeom>
        </p:spPr>
      </p:pic>
    </p:spTree>
    <p:extLst>
      <p:ext uri="{BB962C8B-B14F-4D97-AF65-F5344CB8AC3E}">
        <p14:creationId xmlns:p14="http://schemas.microsoft.com/office/powerpoint/2010/main" val="854909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mal Divider 2">
    <p:spTree>
      <p:nvGrpSpPr>
        <p:cNvPr id="1" name=""/>
        <p:cNvGrpSpPr/>
        <p:nvPr/>
      </p:nvGrpSpPr>
      <p:grpSpPr>
        <a:xfrm>
          <a:off x="0" y="0"/>
          <a:ext cx="0" cy="0"/>
          <a:chOff x="0" y="0"/>
          <a:chExt cx="0" cy="0"/>
        </a:xfrm>
      </p:grpSpPr>
      <p:sp>
        <p:nvSpPr>
          <p:cNvPr id="11" name="Rectangle 10"/>
          <p:cNvSpPr/>
          <p:nvPr userDrawn="1"/>
        </p:nvSpPr>
        <p:spPr>
          <a:xfrm>
            <a:off x="0" y="0"/>
            <a:ext cx="9144000" cy="6161852"/>
          </a:xfrm>
          <a:prstGeom prst="rect">
            <a:avLst/>
          </a:prstGeom>
          <a:solidFill>
            <a:srgbClr val="66B2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Georgian_PPT-31.jpg"/>
          <p:cNvPicPr>
            <a:picLocks noChangeAspect="1"/>
          </p:cNvPicPr>
          <p:nvPr userDrawn="1"/>
        </p:nvPicPr>
        <p:blipFill rotWithShape="1">
          <a:blip r:embed="rId2">
            <a:extLst>
              <a:ext uri="{28A0092B-C50C-407E-A947-70E740481C1C}">
                <a14:useLocalDpi xmlns:a14="http://schemas.microsoft.com/office/drawing/2010/main" val="0"/>
              </a:ext>
            </a:extLst>
          </a:blip>
          <a:srcRect t="7230" b="3098"/>
          <a:stretch/>
        </p:blipFill>
        <p:spPr>
          <a:xfrm>
            <a:off x="0" y="6041204"/>
            <a:ext cx="9144000" cy="816795"/>
          </a:xfrm>
          <a:prstGeom prst="rect">
            <a:avLst/>
          </a:prstGeom>
        </p:spPr>
      </p:pic>
      <p:sp>
        <p:nvSpPr>
          <p:cNvPr id="12" name="Text Placeholder 10"/>
          <p:cNvSpPr>
            <a:spLocks noGrp="1"/>
          </p:cNvSpPr>
          <p:nvPr>
            <p:ph type="body" sz="quarter" idx="11" hasCustomPrompt="1"/>
          </p:nvPr>
        </p:nvSpPr>
        <p:spPr>
          <a:xfrm>
            <a:off x="8725576" y="6481175"/>
            <a:ext cx="309797" cy="292158"/>
          </a:xfrm>
        </p:spPr>
        <p:txBody>
          <a:bodyPr>
            <a:noAutofit/>
          </a:bodyPr>
          <a:lstStyle>
            <a:lvl1pPr marL="0" indent="0">
              <a:buNone/>
              <a:defRPr sz="1200" baseline="0">
                <a:solidFill>
                  <a:srgbClr val="FFFFFF"/>
                </a:solidFill>
                <a:latin typeface="+mn-lt"/>
              </a:defRPr>
            </a:lvl1pPr>
          </a:lstStyle>
          <a:p>
            <a:pPr lvl="0"/>
            <a:r>
              <a:rPr lang="en-US" dirty="0" smtClean="0"/>
              <a:t>#</a:t>
            </a:r>
            <a:endParaRPr lang="en-US" dirty="0"/>
          </a:p>
        </p:txBody>
      </p:sp>
      <p:sp>
        <p:nvSpPr>
          <p:cNvPr id="14" name="Text Placeholder 8"/>
          <p:cNvSpPr>
            <a:spLocks noGrp="1"/>
          </p:cNvSpPr>
          <p:nvPr>
            <p:ph type="body" sz="quarter" idx="10" hasCustomPrompt="1"/>
          </p:nvPr>
        </p:nvSpPr>
        <p:spPr>
          <a:xfrm>
            <a:off x="433388" y="762001"/>
            <a:ext cx="8447087" cy="2300111"/>
          </a:xfrm>
        </p:spPr>
        <p:txBody>
          <a:bodyPr>
            <a:normAutofit/>
          </a:bodyPr>
          <a:lstStyle>
            <a:lvl1pPr marL="0" indent="0">
              <a:lnSpc>
                <a:spcPct val="80000"/>
              </a:lnSpc>
              <a:buNone/>
              <a:defRPr sz="5400" baseline="0">
                <a:solidFill>
                  <a:schemeClr val="bg1"/>
                </a:solidFill>
              </a:defRPr>
            </a:lvl1pPr>
          </a:lstStyle>
          <a:p>
            <a:pPr lvl="0"/>
            <a:r>
              <a:rPr lang="en-US" dirty="0" smtClean="0"/>
              <a:t>Divider Slide</a:t>
            </a:r>
            <a:endParaRPr lang="en-US" dirty="0"/>
          </a:p>
        </p:txBody>
      </p:sp>
      <p:pic>
        <p:nvPicPr>
          <p:cNvPr id="15" name="Picture 14" descr="Georgian_logo_green_white_Pantone.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159" y="6170272"/>
            <a:ext cx="1875840" cy="640692"/>
          </a:xfrm>
          <a:prstGeom prst="rect">
            <a:avLst/>
          </a:prstGeom>
        </p:spPr>
      </p:pic>
    </p:spTree>
    <p:extLst>
      <p:ext uri="{BB962C8B-B14F-4D97-AF65-F5344CB8AC3E}">
        <p14:creationId xmlns:p14="http://schemas.microsoft.com/office/powerpoint/2010/main" val="1708251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mal Divider 3">
    <p:spTree>
      <p:nvGrpSpPr>
        <p:cNvPr id="1" name=""/>
        <p:cNvGrpSpPr/>
        <p:nvPr/>
      </p:nvGrpSpPr>
      <p:grpSpPr>
        <a:xfrm>
          <a:off x="0" y="0"/>
          <a:ext cx="0" cy="0"/>
          <a:chOff x="0" y="0"/>
          <a:chExt cx="0" cy="0"/>
        </a:xfrm>
      </p:grpSpPr>
      <p:sp>
        <p:nvSpPr>
          <p:cNvPr id="12" name="Rectangle 11"/>
          <p:cNvSpPr/>
          <p:nvPr userDrawn="1"/>
        </p:nvSpPr>
        <p:spPr>
          <a:xfrm>
            <a:off x="0" y="0"/>
            <a:ext cx="9144000" cy="6161852"/>
          </a:xfrm>
          <a:prstGeom prst="rect">
            <a:avLst/>
          </a:prstGeom>
          <a:solidFill>
            <a:srgbClr val="4F9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descr="Georgian_PPT-32.jpg"/>
          <p:cNvPicPr>
            <a:picLocks noChangeAspect="1"/>
          </p:cNvPicPr>
          <p:nvPr userDrawn="1"/>
        </p:nvPicPr>
        <p:blipFill rotWithShape="1">
          <a:blip r:embed="rId2">
            <a:extLst>
              <a:ext uri="{28A0092B-C50C-407E-A947-70E740481C1C}">
                <a14:useLocalDpi xmlns:a14="http://schemas.microsoft.com/office/drawing/2010/main" val="0"/>
              </a:ext>
            </a:extLst>
          </a:blip>
          <a:srcRect b="12393"/>
          <a:stretch/>
        </p:blipFill>
        <p:spPr>
          <a:xfrm>
            <a:off x="0" y="6060018"/>
            <a:ext cx="9144000" cy="797982"/>
          </a:xfrm>
          <a:prstGeom prst="rect">
            <a:avLst/>
          </a:prstGeom>
        </p:spPr>
      </p:pic>
      <p:sp>
        <p:nvSpPr>
          <p:cNvPr id="13" name="Text Placeholder 10"/>
          <p:cNvSpPr>
            <a:spLocks noGrp="1"/>
          </p:cNvSpPr>
          <p:nvPr>
            <p:ph type="body" sz="quarter" idx="11" hasCustomPrompt="1"/>
          </p:nvPr>
        </p:nvSpPr>
        <p:spPr>
          <a:xfrm>
            <a:off x="8725576" y="6481175"/>
            <a:ext cx="309797" cy="292158"/>
          </a:xfrm>
        </p:spPr>
        <p:txBody>
          <a:bodyPr>
            <a:noAutofit/>
          </a:bodyPr>
          <a:lstStyle>
            <a:lvl1pPr marL="0" indent="0">
              <a:buNone/>
              <a:defRPr sz="1200" baseline="0">
                <a:solidFill>
                  <a:srgbClr val="FFFFFF"/>
                </a:solidFill>
                <a:latin typeface="+mn-lt"/>
              </a:defRPr>
            </a:lvl1pPr>
          </a:lstStyle>
          <a:p>
            <a:pPr lvl="0"/>
            <a:r>
              <a:rPr lang="en-US" dirty="0" smtClean="0"/>
              <a:t>#</a:t>
            </a:r>
            <a:endParaRPr lang="en-US" dirty="0"/>
          </a:p>
        </p:txBody>
      </p:sp>
      <p:sp>
        <p:nvSpPr>
          <p:cNvPr id="14" name="Text Placeholder 8"/>
          <p:cNvSpPr>
            <a:spLocks noGrp="1"/>
          </p:cNvSpPr>
          <p:nvPr>
            <p:ph type="body" sz="quarter" idx="10" hasCustomPrompt="1"/>
          </p:nvPr>
        </p:nvSpPr>
        <p:spPr>
          <a:xfrm>
            <a:off x="433388" y="762001"/>
            <a:ext cx="8447087" cy="2300111"/>
          </a:xfrm>
        </p:spPr>
        <p:txBody>
          <a:bodyPr>
            <a:normAutofit/>
          </a:bodyPr>
          <a:lstStyle>
            <a:lvl1pPr marL="0" indent="0">
              <a:lnSpc>
                <a:spcPct val="80000"/>
              </a:lnSpc>
              <a:buNone/>
              <a:defRPr sz="5400" baseline="0">
                <a:solidFill>
                  <a:schemeClr val="bg1"/>
                </a:solidFill>
              </a:defRPr>
            </a:lvl1pPr>
          </a:lstStyle>
          <a:p>
            <a:pPr lvl="0"/>
            <a:r>
              <a:rPr lang="en-US" dirty="0" smtClean="0"/>
              <a:t>Divider Slide</a:t>
            </a:r>
            <a:endParaRPr lang="en-US" dirty="0"/>
          </a:p>
        </p:txBody>
      </p:sp>
      <p:pic>
        <p:nvPicPr>
          <p:cNvPr id="15" name="Picture 14" descr="Georgian_logo_white.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159" y="6170270"/>
            <a:ext cx="1875840" cy="640692"/>
          </a:xfrm>
          <a:prstGeom prst="rect">
            <a:avLst/>
          </a:prstGeom>
        </p:spPr>
      </p:pic>
    </p:spTree>
    <p:extLst>
      <p:ext uri="{BB962C8B-B14F-4D97-AF65-F5344CB8AC3E}">
        <p14:creationId xmlns:p14="http://schemas.microsoft.com/office/powerpoint/2010/main" val="23533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formal Divider ">
    <p:spTree>
      <p:nvGrpSpPr>
        <p:cNvPr id="1" name=""/>
        <p:cNvGrpSpPr/>
        <p:nvPr/>
      </p:nvGrpSpPr>
      <p:grpSpPr>
        <a:xfrm>
          <a:off x="0" y="0"/>
          <a:ext cx="0" cy="0"/>
          <a:chOff x="0" y="0"/>
          <a:chExt cx="0" cy="0"/>
        </a:xfrm>
      </p:grpSpPr>
      <p:pic>
        <p:nvPicPr>
          <p:cNvPr id="6" name="Picture 5" descr="Georgian_PPT-28.jpg"/>
          <p:cNvPicPr>
            <a:picLocks noChangeAspect="1"/>
          </p:cNvPicPr>
          <p:nvPr userDrawn="1"/>
        </p:nvPicPr>
        <p:blipFill rotWithShape="1">
          <a:blip r:embed="rId2">
            <a:extLst>
              <a:ext uri="{28A0092B-C50C-407E-A947-70E740481C1C}">
                <a14:useLocalDpi xmlns:a14="http://schemas.microsoft.com/office/drawing/2010/main" val="0"/>
              </a:ext>
            </a:extLst>
          </a:blip>
          <a:srcRect b="94825"/>
          <a:stretch/>
        </p:blipFill>
        <p:spPr>
          <a:xfrm>
            <a:off x="-9407" y="-9407"/>
            <a:ext cx="9209852" cy="357481"/>
          </a:xfrm>
          <a:prstGeom prst="rect">
            <a:avLst/>
          </a:prstGeom>
        </p:spPr>
      </p:pic>
      <p:pic>
        <p:nvPicPr>
          <p:cNvPr id="7" name="Picture 6" descr="Georgian_PPT-31.jpg"/>
          <p:cNvPicPr>
            <a:picLocks noChangeAspect="1"/>
          </p:cNvPicPr>
          <p:nvPr userDrawn="1"/>
        </p:nvPicPr>
        <p:blipFill rotWithShape="1">
          <a:blip r:embed="rId3">
            <a:extLst>
              <a:ext uri="{28A0092B-C50C-407E-A947-70E740481C1C}">
                <a14:useLocalDpi xmlns:a14="http://schemas.microsoft.com/office/drawing/2010/main" val="0"/>
              </a:ext>
            </a:extLst>
          </a:blip>
          <a:srcRect t="7230" b="3098"/>
          <a:stretch/>
        </p:blipFill>
        <p:spPr>
          <a:xfrm>
            <a:off x="0" y="6041204"/>
            <a:ext cx="9144000" cy="816795"/>
          </a:xfrm>
          <a:prstGeom prst="rect">
            <a:avLst/>
          </a:prstGeom>
        </p:spPr>
      </p:pic>
      <p:sp>
        <p:nvSpPr>
          <p:cNvPr id="10" name="Text Placeholder 8"/>
          <p:cNvSpPr>
            <a:spLocks noGrp="1"/>
          </p:cNvSpPr>
          <p:nvPr>
            <p:ph type="body" sz="quarter" idx="10" hasCustomPrompt="1"/>
          </p:nvPr>
        </p:nvSpPr>
        <p:spPr>
          <a:xfrm>
            <a:off x="433388" y="762001"/>
            <a:ext cx="8447087" cy="2300111"/>
          </a:xfrm>
        </p:spPr>
        <p:txBody>
          <a:bodyPr>
            <a:normAutofit/>
          </a:bodyPr>
          <a:lstStyle>
            <a:lvl1pPr marL="0" indent="0">
              <a:lnSpc>
                <a:spcPct val="80000"/>
              </a:lnSpc>
              <a:buNone/>
              <a:defRPr sz="5400" baseline="0">
                <a:solidFill>
                  <a:schemeClr val="tx2">
                    <a:lumMod val="75000"/>
                  </a:schemeClr>
                </a:solidFill>
              </a:defRPr>
            </a:lvl1pPr>
          </a:lstStyle>
          <a:p>
            <a:pPr lvl="0"/>
            <a:r>
              <a:rPr lang="en-US" dirty="0" smtClean="0"/>
              <a:t>Divider Slide</a:t>
            </a:r>
            <a:endParaRPr lang="en-US" dirty="0"/>
          </a:p>
        </p:txBody>
      </p:sp>
      <p:pic>
        <p:nvPicPr>
          <p:cNvPr id="11" name="Picture 10" descr="Georgian_logo_green_white_Pantone.ai"/>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159" y="6170272"/>
            <a:ext cx="1875840" cy="640692"/>
          </a:xfrm>
          <a:prstGeom prst="rect">
            <a:avLst/>
          </a:prstGeom>
        </p:spPr>
      </p:pic>
    </p:spTree>
    <p:extLst>
      <p:ext uri="{BB962C8B-B14F-4D97-AF65-F5344CB8AC3E}">
        <p14:creationId xmlns:p14="http://schemas.microsoft.com/office/powerpoint/2010/main" val="1076499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rmal Content 1">
    <p:spTree>
      <p:nvGrpSpPr>
        <p:cNvPr id="1" name=""/>
        <p:cNvGrpSpPr/>
        <p:nvPr/>
      </p:nvGrpSpPr>
      <p:grpSpPr>
        <a:xfrm>
          <a:off x="0" y="0"/>
          <a:ext cx="0" cy="0"/>
          <a:chOff x="0" y="0"/>
          <a:chExt cx="0" cy="0"/>
        </a:xfrm>
      </p:grpSpPr>
      <p:pic>
        <p:nvPicPr>
          <p:cNvPr id="6" name="Picture 5" descr="Georgian_PPT-33.jpg"/>
          <p:cNvPicPr>
            <a:picLocks noChangeAspect="1"/>
          </p:cNvPicPr>
          <p:nvPr userDrawn="1"/>
        </p:nvPicPr>
        <p:blipFill rotWithShape="1">
          <a:blip r:embed="rId2">
            <a:extLst>
              <a:ext uri="{28A0092B-C50C-407E-A947-70E740481C1C}">
                <a14:useLocalDpi xmlns:a14="http://schemas.microsoft.com/office/drawing/2010/main" val="0"/>
              </a:ext>
            </a:extLst>
          </a:blip>
          <a:srcRect b="12393"/>
          <a:stretch/>
        </p:blipFill>
        <p:spPr>
          <a:xfrm>
            <a:off x="0" y="6060018"/>
            <a:ext cx="9144000" cy="797982"/>
          </a:xfrm>
          <a:prstGeom prst="rect">
            <a:avLst/>
          </a:prstGeom>
        </p:spPr>
      </p:pic>
      <p:pic>
        <p:nvPicPr>
          <p:cNvPr id="15" name="Picture 14" descr="Georgian_logo_colour_Pantone.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17" y="6165570"/>
            <a:ext cx="1890889" cy="645832"/>
          </a:xfrm>
          <a:prstGeom prst="rect">
            <a:avLst/>
          </a:prstGeom>
        </p:spPr>
      </p:pic>
      <p:sp>
        <p:nvSpPr>
          <p:cNvPr id="16" name="Text Placeholder 8"/>
          <p:cNvSpPr>
            <a:spLocks noGrp="1"/>
          </p:cNvSpPr>
          <p:nvPr>
            <p:ph type="body" sz="quarter" idx="10" hasCustomPrompt="1"/>
          </p:nvPr>
        </p:nvSpPr>
        <p:spPr>
          <a:xfrm>
            <a:off x="433388" y="215349"/>
            <a:ext cx="8447087" cy="752592"/>
          </a:xfrm>
        </p:spPr>
        <p:txBody>
          <a:bodyPr anchor="ctr">
            <a:normAutofit/>
          </a:bodyPr>
          <a:lstStyle>
            <a:lvl1pPr marL="0" indent="0">
              <a:lnSpc>
                <a:spcPct val="80000"/>
              </a:lnSpc>
              <a:buNone/>
              <a:defRPr sz="2800" baseline="0">
                <a:solidFill>
                  <a:srgbClr val="000000"/>
                </a:solidFill>
              </a:defRPr>
            </a:lvl1pPr>
          </a:lstStyle>
          <a:p>
            <a:pPr lvl="0"/>
            <a:r>
              <a:rPr lang="en-US" dirty="0" smtClean="0"/>
              <a:t>Title Here</a:t>
            </a:r>
            <a:endParaRPr lang="en-US" dirty="0"/>
          </a:p>
        </p:txBody>
      </p:sp>
      <p:sp>
        <p:nvSpPr>
          <p:cNvPr id="17" name="Text Placeholder 10"/>
          <p:cNvSpPr>
            <a:spLocks noGrp="1"/>
          </p:cNvSpPr>
          <p:nvPr>
            <p:ph type="body" sz="quarter" idx="12"/>
          </p:nvPr>
        </p:nvSpPr>
        <p:spPr>
          <a:xfrm>
            <a:off x="433388" y="1073493"/>
            <a:ext cx="8447087" cy="4939927"/>
          </a:xfrm>
        </p:spPr>
        <p:txBody>
          <a:bodyPr>
            <a:normAutofit/>
          </a:bodyPr>
          <a:lstStyle>
            <a:lvl1pPr marL="342900" indent="-342900">
              <a:buFont typeface="Wingdings" charset="2"/>
              <a:buChar char="v"/>
              <a:defRPr sz="2000" baseline="0"/>
            </a:lvl1pPr>
            <a:lvl2pPr>
              <a:defRPr sz="1800"/>
            </a:lvl2pPr>
            <a:lvl3pPr>
              <a:defRPr sz="1600"/>
            </a:lvl3pPr>
            <a:lvl4pPr>
              <a:defRPr sz="1600"/>
            </a:lvl4pPr>
            <a:lvl5pPr>
              <a:defRPr sz="1600"/>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93706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rmal Content 2">
    <p:spTree>
      <p:nvGrpSpPr>
        <p:cNvPr id="1" name=""/>
        <p:cNvGrpSpPr/>
        <p:nvPr/>
      </p:nvGrpSpPr>
      <p:grpSpPr>
        <a:xfrm>
          <a:off x="0" y="0"/>
          <a:ext cx="0" cy="0"/>
          <a:chOff x="0" y="0"/>
          <a:chExt cx="0" cy="0"/>
        </a:xfrm>
      </p:grpSpPr>
      <p:pic>
        <p:nvPicPr>
          <p:cNvPr id="3" name="Picture 2" descr="Georgian_PPT-31.jpg"/>
          <p:cNvPicPr>
            <a:picLocks noChangeAspect="1"/>
          </p:cNvPicPr>
          <p:nvPr userDrawn="1"/>
        </p:nvPicPr>
        <p:blipFill rotWithShape="1">
          <a:blip r:embed="rId2">
            <a:extLst>
              <a:ext uri="{28A0092B-C50C-407E-A947-70E740481C1C}">
                <a14:useLocalDpi xmlns:a14="http://schemas.microsoft.com/office/drawing/2010/main" val="0"/>
              </a:ext>
            </a:extLst>
          </a:blip>
          <a:srcRect t="7230" b="3098"/>
          <a:stretch/>
        </p:blipFill>
        <p:spPr>
          <a:xfrm>
            <a:off x="0" y="6041204"/>
            <a:ext cx="9144000" cy="816795"/>
          </a:xfrm>
          <a:prstGeom prst="rect">
            <a:avLst/>
          </a:prstGeom>
        </p:spPr>
      </p:pic>
      <p:pic>
        <p:nvPicPr>
          <p:cNvPr id="10" name="Picture 9" descr="Georgian_logo_green_white_Pantone.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159" y="6170272"/>
            <a:ext cx="1875840" cy="640692"/>
          </a:xfrm>
          <a:prstGeom prst="rect">
            <a:avLst/>
          </a:prstGeom>
        </p:spPr>
      </p:pic>
      <p:sp>
        <p:nvSpPr>
          <p:cNvPr id="11" name="Text Placeholder 8"/>
          <p:cNvSpPr>
            <a:spLocks noGrp="1"/>
          </p:cNvSpPr>
          <p:nvPr>
            <p:ph type="body" sz="quarter" idx="10" hasCustomPrompt="1"/>
          </p:nvPr>
        </p:nvSpPr>
        <p:spPr>
          <a:xfrm>
            <a:off x="433388" y="135836"/>
            <a:ext cx="8447087" cy="752592"/>
          </a:xfrm>
        </p:spPr>
        <p:txBody>
          <a:bodyPr anchor="ctr">
            <a:normAutofit/>
          </a:bodyPr>
          <a:lstStyle>
            <a:lvl1pPr marL="0" indent="0">
              <a:lnSpc>
                <a:spcPct val="80000"/>
              </a:lnSpc>
              <a:buNone/>
              <a:defRPr sz="2800" baseline="0">
                <a:solidFill>
                  <a:srgbClr val="000000"/>
                </a:solidFill>
              </a:defRPr>
            </a:lvl1pPr>
          </a:lstStyle>
          <a:p>
            <a:pPr lvl="0"/>
            <a:r>
              <a:rPr lang="en-US" dirty="0" smtClean="0"/>
              <a:t>Title Here</a:t>
            </a:r>
            <a:endParaRPr lang="en-US" dirty="0"/>
          </a:p>
        </p:txBody>
      </p:sp>
      <p:sp>
        <p:nvSpPr>
          <p:cNvPr id="12" name="Text Placeholder 10"/>
          <p:cNvSpPr>
            <a:spLocks noGrp="1"/>
          </p:cNvSpPr>
          <p:nvPr>
            <p:ph type="body" sz="quarter" idx="13"/>
          </p:nvPr>
        </p:nvSpPr>
        <p:spPr>
          <a:xfrm>
            <a:off x="433388" y="1017496"/>
            <a:ext cx="8447087" cy="4976673"/>
          </a:xfrm>
        </p:spPr>
        <p:txBody>
          <a:bodyPr>
            <a:normAutofit/>
          </a:bodyPr>
          <a:lstStyle>
            <a:lvl1pPr marL="342900" indent="-342900">
              <a:buFont typeface="Wingdings" charset="2"/>
              <a:buChar char="v"/>
              <a:defRPr sz="2000" baseline="0"/>
            </a:lvl1pPr>
            <a:lvl2pPr>
              <a:defRPr sz="1800"/>
            </a:lvl2pPr>
            <a:lvl3pPr>
              <a:defRPr sz="1600"/>
            </a:lvl3pPr>
            <a:lvl4pPr>
              <a:defRPr sz="1600"/>
            </a:lvl4pPr>
            <a:lvl5pPr>
              <a:defRPr sz="1600"/>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smtClean="0"/>
          </a:p>
          <a:p>
            <a:pPr lvl="0"/>
            <a:endParaRPr lang="en-US" dirty="0"/>
          </a:p>
        </p:txBody>
      </p:sp>
    </p:spTree>
    <p:extLst>
      <p:ext uri="{BB962C8B-B14F-4D97-AF65-F5344CB8AC3E}">
        <p14:creationId xmlns:p14="http://schemas.microsoft.com/office/powerpoint/2010/main" val="2696201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rmal Content 3">
    <p:spTree>
      <p:nvGrpSpPr>
        <p:cNvPr id="1" name=""/>
        <p:cNvGrpSpPr/>
        <p:nvPr/>
      </p:nvGrpSpPr>
      <p:grpSpPr>
        <a:xfrm>
          <a:off x="0" y="0"/>
          <a:ext cx="0" cy="0"/>
          <a:chOff x="0" y="0"/>
          <a:chExt cx="0" cy="0"/>
        </a:xfrm>
      </p:grpSpPr>
      <p:pic>
        <p:nvPicPr>
          <p:cNvPr id="8" name="Picture 7" descr="Georgian_PPT-31.jpg"/>
          <p:cNvPicPr>
            <a:picLocks noChangeAspect="1"/>
          </p:cNvPicPr>
          <p:nvPr userDrawn="1"/>
        </p:nvPicPr>
        <p:blipFill rotWithShape="1">
          <a:blip r:embed="rId2">
            <a:extLst>
              <a:ext uri="{28A0092B-C50C-407E-A947-70E740481C1C}">
                <a14:useLocalDpi xmlns:a14="http://schemas.microsoft.com/office/drawing/2010/main" val="0"/>
              </a:ext>
            </a:extLst>
          </a:blip>
          <a:srcRect t="7230" b="3098"/>
          <a:stretch/>
        </p:blipFill>
        <p:spPr>
          <a:xfrm>
            <a:off x="0" y="6041204"/>
            <a:ext cx="9144000" cy="816795"/>
          </a:xfrm>
          <a:prstGeom prst="rect">
            <a:avLst/>
          </a:prstGeom>
        </p:spPr>
      </p:pic>
      <p:sp>
        <p:nvSpPr>
          <p:cNvPr id="13" name="Text Placeholder 8"/>
          <p:cNvSpPr>
            <a:spLocks noGrp="1"/>
          </p:cNvSpPr>
          <p:nvPr>
            <p:ph type="body" sz="quarter" idx="10" hasCustomPrompt="1"/>
          </p:nvPr>
        </p:nvSpPr>
        <p:spPr>
          <a:xfrm>
            <a:off x="433388" y="125896"/>
            <a:ext cx="8447087" cy="752592"/>
          </a:xfrm>
        </p:spPr>
        <p:txBody>
          <a:bodyPr anchor="ctr">
            <a:normAutofit/>
          </a:bodyPr>
          <a:lstStyle>
            <a:lvl1pPr marL="0" indent="0">
              <a:lnSpc>
                <a:spcPct val="80000"/>
              </a:lnSpc>
              <a:buNone/>
              <a:defRPr sz="2800" baseline="0">
                <a:solidFill>
                  <a:srgbClr val="000000"/>
                </a:solidFill>
              </a:defRPr>
            </a:lvl1pPr>
          </a:lstStyle>
          <a:p>
            <a:pPr lvl="0"/>
            <a:r>
              <a:rPr lang="en-US" dirty="0" smtClean="0"/>
              <a:t>Title Here</a:t>
            </a:r>
            <a:endParaRPr lang="en-US" dirty="0"/>
          </a:p>
        </p:txBody>
      </p:sp>
      <p:sp>
        <p:nvSpPr>
          <p:cNvPr id="14" name="Text Placeholder 10"/>
          <p:cNvSpPr>
            <a:spLocks noGrp="1"/>
          </p:cNvSpPr>
          <p:nvPr>
            <p:ph type="body" sz="quarter" idx="12"/>
          </p:nvPr>
        </p:nvSpPr>
        <p:spPr>
          <a:xfrm>
            <a:off x="433388" y="974036"/>
            <a:ext cx="8447087" cy="4979504"/>
          </a:xfrm>
        </p:spPr>
        <p:txBody>
          <a:bodyPr>
            <a:normAutofit/>
          </a:bodyPr>
          <a:lstStyle>
            <a:lvl1pPr marL="342900" indent="-342900">
              <a:buFont typeface="Wingdings" charset="2"/>
              <a:buChar char="v"/>
              <a:defRPr sz="2000" baseline="0"/>
            </a:lvl1pPr>
            <a:lvl2pPr>
              <a:defRPr sz="1800"/>
            </a:lvl2pPr>
            <a:lvl3pPr>
              <a:defRPr sz="1600"/>
            </a:lvl3pPr>
            <a:lvl4pPr>
              <a:defRPr sz="1600"/>
            </a:lvl4pPr>
            <a:lvl5pPr>
              <a:defRPr sz="1600"/>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155208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332367-587B-6C40-9E7F-76B8FE151C3E}" type="datetimeFigureOut">
              <a:rPr lang="en-US" smtClean="0"/>
              <a:t>5/31/2021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7D5B1-7339-BC40-976E-3F13A2A373ED}" type="slidenum">
              <a:rPr lang="en-US" smtClean="0"/>
              <a:t>‹#›</a:t>
            </a:fld>
            <a:endParaRPr lang="en-US"/>
          </a:p>
        </p:txBody>
      </p:sp>
    </p:spTree>
    <p:extLst>
      <p:ext uri="{BB962C8B-B14F-4D97-AF65-F5344CB8AC3E}">
        <p14:creationId xmlns:p14="http://schemas.microsoft.com/office/powerpoint/2010/main" val="204852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4" r:id="rId7"/>
    <p:sldLayoutId id="2147483660" r:id="rId8"/>
    <p:sldLayoutId id="2147483656" r:id="rId9"/>
    <p:sldLayoutId id="2147483657" r:id="rId10"/>
  </p:sldLayoutIdLst>
  <p:txStyles>
    <p:titleStyle>
      <a:lvl1pPr algn="ctr" defTabSz="457200" rtl="0" eaLnBrk="1" latinLnBrk="0" hangingPunct="1">
        <a:spcBef>
          <a:spcPct val="0"/>
        </a:spcBef>
        <a:buNone/>
        <a:defRPr sz="2800" kern="1200">
          <a:solidFill>
            <a:schemeClr val="tx1"/>
          </a:solidFill>
          <a:latin typeface="Helvetica Neue" charset="0"/>
          <a:ea typeface="Helvetica Neue" charset="0"/>
          <a:cs typeface="Helvetica Neue" charset="0"/>
        </a:defRPr>
      </a:lvl1pPr>
    </p:titleStyle>
    <p:bodyStyle>
      <a:lvl1pPr marL="342900" indent="-342900" algn="l" defTabSz="457200" rtl="0" eaLnBrk="1" latinLnBrk="0" hangingPunct="1">
        <a:spcBef>
          <a:spcPct val="20000"/>
        </a:spcBef>
        <a:buFont typeface="Wingdings" charset="2"/>
        <a:buChar char="v"/>
        <a:defRPr sz="2000" kern="120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400" dirty="0" smtClean="0"/>
              <a:t>COMP2084 – Server Side </a:t>
            </a:r>
            <a:r>
              <a:rPr lang="en-US" sz="4400" dirty="0" smtClean="0"/>
              <a:t>Scripting with ASP.NET</a:t>
            </a:r>
          </a:p>
          <a:p>
            <a:endParaRPr lang="en-US" sz="4400" dirty="0"/>
          </a:p>
          <a:p>
            <a:r>
              <a:rPr lang="en-US" sz="4400" dirty="0" smtClean="0"/>
              <a:t>Week 3: Views</a:t>
            </a:r>
            <a:endParaRPr lang="en-US" sz="4400" dirty="0" smtClean="0"/>
          </a:p>
        </p:txBody>
      </p:sp>
    </p:spTree>
    <p:extLst>
      <p:ext uri="{BB962C8B-B14F-4D97-AF65-F5344CB8AC3E}">
        <p14:creationId xmlns:p14="http://schemas.microsoft.com/office/powerpoint/2010/main" val="191547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STRONGLY TYPED VIEWS</a:t>
            </a:r>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93628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STRONGLY TYPED VIEWS</a:t>
            </a:r>
          </a:p>
        </p:txBody>
      </p:sp>
      <p:sp>
        <p:nvSpPr>
          <p:cNvPr id="3" name="Text Placeholder 2"/>
          <p:cNvSpPr>
            <a:spLocks noGrp="1"/>
          </p:cNvSpPr>
          <p:nvPr>
            <p:ph type="body" sz="quarter" idx="13"/>
          </p:nvPr>
        </p:nvSpPr>
        <p:spPr/>
        <p:txBody>
          <a:bodyPr/>
          <a:lstStyle/>
          <a:p>
            <a:r>
              <a:rPr lang="en-US" dirty="0"/>
              <a:t>So far in this </a:t>
            </a:r>
            <a:r>
              <a:rPr lang="en-US" dirty="0" smtClean="0"/>
              <a:t>lesson, </a:t>
            </a:r>
            <a:r>
              <a:rPr lang="en-US" dirty="0"/>
              <a:t>we’ve just looked at very simple examples that pass a little bit of data to </a:t>
            </a:r>
            <a:r>
              <a:rPr lang="en-US" dirty="0" smtClean="0"/>
              <a:t>the view </a:t>
            </a:r>
            <a:r>
              <a:rPr lang="en-US" dirty="0"/>
              <a:t>via the </a:t>
            </a:r>
            <a:r>
              <a:rPr lang="en-US" b="1" dirty="0">
                <a:latin typeface="Consolas" charset="0"/>
                <a:ea typeface="Consolas" charset="0"/>
                <a:cs typeface="Consolas" charset="0"/>
              </a:rPr>
              <a:t>ViewBag</a:t>
            </a:r>
            <a:r>
              <a:rPr lang="en-US" dirty="0"/>
              <a:t>. </a:t>
            </a:r>
            <a:endParaRPr lang="en-US" dirty="0" smtClean="0"/>
          </a:p>
          <a:p>
            <a:r>
              <a:rPr lang="en-US" dirty="0" smtClean="0"/>
              <a:t>Although </a:t>
            </a:r>
            <a:r>
              <a:rPr lang="en-US" dirty="0"/>
              <a:t>using the </a:t>
            </a:r>
            <a:r>
              <a:rPr lang="en-US" b="1" dirty="0">
                <a:latin typeface="Consolas" charset="0"/>
                <a:ea typeface="Consolas" charset="0"/>
                <a:cs typeface="Consolas" charset="0"/>
              </a:rPr>
              <a:t>ViewBag</a:t>
            </a:r>
            <a:r>
              <a:rPr lang="en-US" dirty="0"/>
              <a:t> is easy for simple cases, it becomes </a:t>
            </a:r>
            <a:r>
              <a:rPr lang="en-US" dirty="0" smtClean="0"/>
              <a:t>unwieldy when </a:t>
            </a:r>
            <a:r>
              <a:rPr lang="en-US" dirty="0"/>
              <a:t>working with real data. </a:t>
            </a:r>
            <a:endParaRPr lang="en-US" dirty="0" smtClean="0"/>
          </a:p>
          <a:p>
            <a:r>
              <a:rPr lang="en-US" dirty="0" smtClean="0"/>
              <a:t>That’s </a:t>
            </a:r>
            <a:r>
              <a:rPr lang="en-US" dirty="0"/>
              <a:t>where strongly typed views come in—we’ll look at those </a:t>
            </a:r>
            <a:r>
              <a:rPr lang="en-US" dirty="0" smtClean="0"/>
              <a:t>now. </a:t>
            </a:r>
          </a:p>
          <a:p>
            <a:r>
              <a:rPr lang="en-US" dirty="0" smtClean="0"/>
              <a:t>We’ll </a:t>
            </a:r>
            <a:r>
              <a:rPr lang="en-US" dirty="0"/>
              <a:t>start with an example showing how </a:t>
            </a:r>
            <a:r>
              <a:rPr lang="en-US" b="1" dirty="0">
                <a:latin typeface="Consolas" charset="0"/>
                <a:ea typeface="Consolas" charset="0"/>
                <a:cs typeface="Consolas" charset="0"/>
              </a:rPr>
              <a:t>ViewBag</a:t>
            </a:r>
            <a:r>
              <a:rPr lang="en-US" dirty="0"/>
              <a:t> falls short—don’t worry about typing this </a:t>
            </a:r>
            <a:r>
              <a:rPr lang="en-US" dirty="0" smtClean="0"/>
              <a:t>part; it’s </a:t>
            </a:r>
            <a:r>
              <a:rPr lang="en-US" dirty="0"/>
              <a:t>just for illustration.</a:t>
            </a:r>
          </a:p>
        </p:txBody>
      </p:sp>
    </p:spTree>
    <p:extLst>
      <p:ext uri="{BB962C8B-B14F-4D97-AF65-F5344CB8AC3E}">
        <p14:creationId xmlns:p14="http://schemas.microsoft.com/office/powerpoint/2010/main" val="930431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How </a:t>
            </a:r>
            <a:r>
              <a:rPr lang="en-US" b="1" dirty="0">
                <a:latin typeface="Consolas" charset="0"/>
                <a:ea typeface="Consolas" charset="0"/>
                <a:cs typeface="Consolas" charset="0"/>
              </a:rPr>
              <a:t>ViewBag</a:t>
            </a:r>
            <a:r>
              <a:rPr lang="en-US" dirty="0"/>
              <a:t> Falls Short</a:t>
            </a:r>
          </a:p>
        </p:txBody>
      </p:sp>
      <p:sp>
        <p:nvSpPr>
          <p:cNvPr id="3" name="Text Placeholder 2"/>
          <p:cNvSpPr>
            <a:spLocks noGrp="1"/>
          </p:cNvSpPr>
          <p:nvPr>
            <p:ph type="body" sz="quarter" idx="13"/>
          </p:nvPr>
        </p:nvSpPr>
        <p:spPr>
          <a:xfrm>
            <a:off x="433388" y="1017496"/>
            <a:ext cx="8447087" cy="1830207"/>
          </a:xfrm>
        </p:spPr>
        <p:txBody>
          <a:bodyPr/>
          <a:lstStyle/>
          <a:p>
            <a:r>
              <a:rPr lang="en-US" dirty="0"/>
              <a:t>Suppose you need to write a </a:t>
            </a:r>
            <a:r>
              <a:rPr lang="en-US" b="1" dirty="0"/>
              <a:t>view</a:t>
            </a:r>
            <a:r>
              <a:rPr lang="en-US" dirty="0"/>
              <a:t> that displays a list of </a:t>
            </a:r>
            <a:r>
              <a:rPr lang="en-US" b="1" dirty="0"/>
              <a:t>Album</a:t>
            </a:r>
            <a:r>
              <a:rPr lang="en-US" dirty="0"/>
              <a:t> instances. </a:t>
            </a:r>
            <a:endParaRPr lang="en-US" dirty="0" smtClean="0"/>
          </a:p>
          <a:p>
            <a:r>
              <a:rPr lang="en-US" dirty="0" smtClean="0"/>
              <a:t>One </a:t>
            </a:r>
            <a:r>
              <a:rPr lang="en-US" dirty="0"/>
              <a:t>possible approach is </a:t>
            </a:r>
            <a:r>
              <a:rPr lang="en-US" dirty="0" smtClean="0"/>
              <a:t>to simply </a:t>
            </a:r>
            <a:r>
              <a:rPr lang="en-US" dirty="0"/>
              <a:t>add the albums to the </a:t>
            </a:r>
            <a:r>
              <a:rPr lang="en-US" b="1" dirty="0">
                <a:latin typeface="Consolas" charset="0"/>
                <a:ea typeface="Consolas" charset="0"/>
                <a:cs typeface="Consolas" charset="0"/>
              </a:rPr>
              <a:t>ViewBag</a:t>
            </a:r>
            <a:r>
              <a:rPr lang="en-US" dirty="0"/>
              <a:t> and iterate over them from within the view.</a:t>
            </a:r>
          </a:p>
          <a:p>
            <a:r>
              <a:rPr lang="en-US" dirty="0"/>
              <a:t>For example, the code in your </a:t>
            </a:r>
            <a:r>
              <a:rPr lang="en-US" b="1" dirty="0"/>
              <a:t>controller</a:t>
            </a:r>
            <a:r>
              <a:rPr lang="en-US" dirty="0"/>
              <a:t> action might look like this:</a:t>
            </a:r>
          </a:p>
        </p:txBody>
      </p:sp>
      <p:pic>
        <p:nvPicPr>
          <p:cNvPr id="4" name="Picture 3"/>
          <p:cNvPicPr>
            <a:picLocks noChangeAspect="1"/>
          </p:cNvPicPr>
          <p:nvPr/>
        </p:nvPicPr>
        <p:blipFill>
          <a:blip r:embed="rId2"/>
          <a:stretch>
            <a:fillRect/>
          </a:stretch>
        </p:blipFill>
        <p:spPr>
          <a:xfrm>
            <a:off x="832279" y="2976771"/>
            <a:ext cx="5320328" cy="2076747"/>
          </a:xfrm>
          <a:prstGeom prst="rect">
            <a:avLst/>
          </a:prstGeom>
        </p:spPr>
      </p:pic>
    </p:spTree>
    <p:extLst>
      <p:ext uri="{BB962C8B-B14F-4D97-AF65-F5344CB8AC3E}">
        <p14:creationId xmlns:p14="http://schemas.microsoft.com/office/powerpoint/2010/main" val="130007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How </a:t>
            </a:r>
            <a:r>
              <a:rPr lang="en-US" b="1" dirty="0">
                <a:latin typeface="Consolas" charset="0"/>
                <a:ea typeface="Consolas" charset="0"/>
                <a:cs typeface="Consolas" charset="0"/>
              </a:rPr>
              <a:t>ViewBag</a:t>
            </a:r>
            <a:r>
              <a:rPr lang="en-US" dirty="0"/>
              <a:t> Falls </a:t>
            </a:r>
            <a:r>
              <a:rPr lang="en-US" dirty="0" smtClean="0"/>
              <a:t>Short (cont’d)</a:t>
            </a:r>
            <a:endParaRPr lang="en-US" dirty="0"/>
          </a:p>
        </p:txBody>
      </p:sp>
      <p:sp>
        <p:nvSpPr>
          <p:cNvPr id="3" name="Text Placeholder 2"/>
          <p:cNvSpPr>
            <a:spLocks noGrp="1"/>
          </p:cNvSpPr>
          <p:nvPr>
            <p:ph type="body" sz="quarter" idx="13"/>
          </p:nvPr>
        </p:nvSpPr>
        <p:spPr>
          <a:xfrm>
            <a:off x="433388" y="1017496"/>
            <a:ext cx="8447087" cy="772115"/>
          </a:xfrm>
        </p:spPr>
        <p:txBody>
          <a:bodyPr/>
          <a:lstStyle/>
          <a:p>
            <a:r>
              <a:rPr lang="en-US" dirty="0"/>
              <a:t>In your </a:t>
            </a:r>
            <a:r>
              <a:rPr lang="en-US" b="1" dirty="0"/>
              <a:t>view</a:t>
            </a:r>
            <a:r>
              <a:rPr lang="en-US" dirty="0"/>
              <a:t>, you can then iterate and display the products, as follows:</a:t>
            </a:r>
          </a:p>
        </p:txBody>
      </p:sp>
      <p:pic>
        <p:nvPicPr>
          <p:cNvPr id="7" name="Picture 6"/>
          <p:cNvPicPr>
            <a:picLocks noChangeAspect="1"/>
          </p:cNvPicPr>
          <p:nvPr/>
        </p:nvPicPr>
        <p:blipFill>
          <a:blip r:embed="rId2"/>
          <a:stretch>
            <a:fillRect/>
          </a:stretch>
        </p:blipFill>
        <p:spPr>
          <a:xfrm>
            <a:off x="743335" y="1789611"/>
            <a:ext cx="7159693" cy="1429705"/>
          </a:xfrm>
          <a:prstGeom prst="rect">
            <a:avLst/>
          </a:prstGeom>
        </p:spPr>
      </p:pic>
      <p:sp>
        <p:nvSpPr>
          <p:cNvPr id="8" name="Text Placeholder 2"/>
          <p:cNvSpPr txBox="1">
            <a:spLocks/>
          </p:cNvSpPr>
          <p:nvPr/>
        </p:nvSpPr>
        <p:spPr>
          <a:xfrm>
            <a:off x="433387" y="3323771"/>
            <a:ext cx="8447087" cy="81715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Notice that you needed to cast </a:t>
            </a:r>
            <a:r>
              <a:rPr lang="en-US" b="1" dirty="0">
                <a:latin typeface="Consolas" charset="0"/>
                <a:ea typeface="Consolas" charset="0"/>
                <a:cs typeface="Consolas" charset="0"/>
              </a:rPr>
              <a:t>ViewBag.Albums</a:t>
            </a:r>
            <a:r>
              <a:rPr lang="en-US" dirty="0"/>
              <a:t> (which is </a:t>
            </a:r>
            <a:r>
              <a:rPr lang="en-US" b="1" dirty="0"/>
              <a:t>dynamic</a:t>
            </a:r>
            <a:r>
              <a:rPr lang="en-US" dirty="0"/>
              <a:t>) to an </a:t>
            </a:r>
            <a:r>
              <a:rPr lang="en-US" b="1" dirty="0" smtClean="0">
                <a:latin typeface="Consolas" charset="0"/>
                <a:ea typeface="Consolas" charset="0"/>
                <a:cs typeface="Consolas" charset="0"/>
              </a:rPr>
              <a:t>IEnumerable&lt;Album&gt;</a:t>
            </a:r>
            <a:r>
              <a:rPr lang="en-US" dirty="0" smtClean="0"/>
              <a:t> before </a:t>
            </a:r>
            <a:r>
              <a:rPr lang="en-US" dirty="0"/>
              <a:t>enumerating it.</a:t>
            </a:r>
          </a:p>
        </p:txBody>
      </p:sp>
    </p:spTree>
    <p:extLst>
      <p:ext uri="{BB962C8B-B14F-4D97-AF65-F5344CB8AC3E}">
        <p14:creationId xmlns:p14="http://schemas.microsoft.com/office/powerpoint/2010/main" val="1437866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How </a:t>
            </a:r>
            <a:r>
              <a:rPr lang="en-US" b="1" dirty="0">
                <a:latin typeface="Consolas" charset="0"/>
                <a:ea typeface="Consolas" charset="0"/>
                <a:cs typeface="Consolas" charset="0"/>
              </a:rPr>
              <a:t>ViewBag</a:t>
            </a:r>
            <a:r>
              <a:rPr lang="en-US" dirty="0"/>
              <a:t> Falls </a:t>
            </a:r>
            <a:r>
              <a:rPr lang="en-US" dirty="0" smtClean="0"/>
              <a:t>Short (cont’d)</a:t>
            </a:r>
            <a:endParaRPr lang="en-US" dirty="0"/>
          </a:p>
        </p:txBody>
      </p:sp>
      <p:sp>
        <p:nvSpPr>
          <p:cNvPr id="3" name="Text Placeholder 2"/>
          <p:cNvSpPr>
            <a:spLocks noGrp="1"/>
          </p:cNvSpPr>
          <p:nvPr>
            <p:ph type="body" sz="quarter" idx="13"/>
          </p:nvPr>
        </p:nvSpPr>
        <p:spPr>
          <a:xfrm>
            <a:off x="433388" y="1017496"/>
            <a:ext cx="8447087" cy="1111750"/>
          </a:xfrm>
        </p:spPr>
        <p:txBody>
          <a:bodyPr/>
          <a:lstStyle/>
          <a:p>
            <a:r>
              <a:rPr lang="en-US" dirty="0"/>
              <a:t>You could have also used the </a:t>
            </a:r>
            <a:r>
              <a:rPr lang="en-US" b="1" dirty="0">
                <a:latin typeface="Consolas" charset="0"/>
                <a:ea typeface="Consolas" charset="0"/>
                <a:cs typeface="Consolas" charset="0"/>
              </a:rPr>
              <a:t>dynamic</a:t>
            </a:r>
            <a:r>
              <a:rPr lang="en-US" dirty="0"/>
              <a:t> keyword here to clean the view </a:t>
            </a:r>
            <a:r>
              <a:rPr lang="en-US" dirty="0" smtClean="0"/>
              <a:t>code up</a:t>
            </a:r>
            <a:r>
              <a:rPr lang="en-US" dirty="0"/>
              <a:t>, but you would have </a:t>
            </a:r>
            <a:r>
              <a:rPr lang="en-US" b="1" dirty="0"/>
              <a:t>lost</a:t>
            </a:r>
            <a:r>
              <a:rPr lang="en-US" dirty="0"/>
              <a:t> the </a:t>
            </a:r>
            <a:r>
              <a:rPr lang="en-US" dirty="0" smtClean="0"/>
              <a:t>benefit </a:t>
            </a:r>
            <a:r>
              <a:rPr lang="en-US" dirty="0"/>
              <a:t>of IntelliSense when accessing the properties of each </a:t>
            </a:r>
            <a:r>
              <a:rPr lang="en-US" b="1" dirty="0" smtClean="0"/>
              <a:t>Album</a:t>
            </a:r>
            <a:r>
              <a:rPr lang="en-US" dirty="0" smtClean="0"/>
              <a:t> object</a:t>
            </a:r>
            <a:r>
              <a:rPr lang="en-US" dirty="0"/>
              <a:t>.</a:t>
            </a:r>
          </a:p>
        </p:txBody>
      </p:sp>
      <p:pic>
        <p:nvPicPr>
          <p:cNvPr id="4" name="Picture 3"/>
          <p:cNvPicPr>
            <a:picLocks noChangeAspect="1"/>
          </p:cNvPicPr>
          <p:nvPr/>
        </p:nvPicPr>
        <p:blipFill>
          <a:blip r:embed="rId2"/>
          <a:stretch>
            <a:fillRect/>
          </a:stretch>
        </p:blipFill>
        <p:spPr>
          <a:xfrm>
            <a:off x="787700" y="2246812"/>
            <a:ext cx="4685638" cy="1348550"/>
          </a:xfrm>
          <a:prstGeom prst="rect">
            <a:avLst/>
          </a:prstGeom>
        </p:spPr>
      </p:pic>
      <p:sp>
        <p:nvSpPr>
          <p:cNvPr id="9" name="Text Placeholder 2"/>
          <p:cNvSpPr txBox="1">
            <a:spLocks/>
          </p:cNvSpPr>
          <p:nvPr/>
        </p:nvSpPr>
        <p:spPr>
          <a:xfrm>
            <a:off x="433388" y="3712928"/>
            <a:ext cx="8447087" cy="20869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would be nice to have the </a:t>
            </a:r>
            <a:r>
              <a:rPr lang="en-US" b="1" dirty="0"/>
              <a:t>clean syntax </a:t>
            </a:r>
            <a:r>
              <a:rPr lang="en-US" dirty="0"/>
              <a:t>afforded by the dynamic example without losing the </a:t>
            </a:r>
            <a:r>
              <a:rPr lang="en-US" dirty="0" smtClean="0"/>
              <a:t>benefits </a:t>
            </a:r>
            <a:r>
              <a:rPr lang="en-US" dirty="0"/>
              <a:t>of strong typing and compile-time checking of things, such as correctly typed property </a:t>
            </a:r>
            <a:r>
              <a:rPr lang="en-US" dirty="0" smtClean="0"/>
              <a:t>and method </a:t>
            </a:r>
            <a:r>
              <a:rPr lang="en-US" dirty="0"/>
              <a:t>names. </a:t>
            </a:r>
            <a:endParaRPr lang="en-US" dirty="0" smtClean="0"/>
          </a:p>
          <a:p>
            <a:r>
              <a:rPr lang="en-US" dirty="0" smtClean="0"/>
              <a:t>This </a:t>
            </a:r>
            <a:r>
              <a:rPr lang="en-US" dirty="0"/>
              <a:t>is where </a:t>
            </a:r>
            <a:r>
              <a:rPr lang="en-US" b="1" dirty="0"/>
              <a:t>strongly typed views </a:t>
            </a:r>
            <a:r>
              <a:rPr lang="en-US" dirty="0"/>
              <a:t>come in: strongly typed views allow you to set </a:t>
            </a:r>
            <a:r>
              <a:rPr lang="en-US" dirty="0" smtClean="0"/>
              <a:t>a </a:t>
            </a:r>
            <a:r>
              <a:rPr lang="en-US" b="1" dirty="0" smtClean="0"/>
              <a:t>model</a:t>
            </a:r>
            <a:r>
              <a:rPr lang="en-US" dirty="0" smtClean="0"/>
              <a:t> </a:t>
            </a:r>
            <a:r>
              <a:rPr lang="en-US" dirty="0"/>
              <a:t>type for a view. </a:t>
            </a:r>
            <a:endParaRPr lang="en-US" dirty="0" smtClean="0"/>
          </a:p>
        </p:txBody>
      </p:sp>
    </p:spTree>
    <p:extLst>
      <p:ext uri="{BB962C8B-B14F-4D97-AF65-F5344CB8AC3E}">
        <p14:creationId xmlns:p14="http://schemas.microsoft.com/office/powerpoint/2010/main" val="1244497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How </a:t>
            </a:r>
            <a:r>
              <a:rPr lang="en-US" b="1" dirty="0">
                <a:latin typeface="Consolas" charset="0"/>
                <a:ea typeface="Consolas" charset="0"/>
                <a:cs typeface="Consolas" charset="0"/>
              </a:rPr>
              <a:t>ViewBag</a:t>
            </a:r>
            <a:r>
              <a:rPr lang="en-US" dirty="0"/>
              <a:t> Falls </a:t>
            </a:r>
            <a:r>
              <a:rPr lang="en-US" dirty="0" smtClean="0"/>
              <a:t>Short (cont’d)</a:t>
            </a:r>
            <a:endParaRPr lang="en-US" dirty="0"/>
          </a:p>
        </p:txBody>
      </p:sp>
      <p:sp>
        <p:nvSpPr>
          <p:cNvPr id="3" name="Text Placeholder 2"/>
          <p:cNvSpPr>
            <a:spLocks noGrp="1"/>
          </p:cNvSpPr>
          <p:nvPr>
            <p:ph type="body" sz="quarter" idx="13"/>
          </p:nvPr>
        </p:nvSpPr>
        <p:spPr>
          <a:xfrm>
            <a:off x="433388" y="1017496"/>
            <a:ext cx="8447087" cy="1764894"/>
          </a:xfrm>
        </p:spPr>
        <p:txBody>
          <a:bodyPr/>
          <a:lstStyle/>
          <a:p>
            <a:r>
              <a:rPr lang="en-US" dirty="0" smtClean="0"/>
              <a:t>Strong Typed Views allow </a:t>
            </a:r>
            <a:r>
              <a:rPr lang="en-US" dirty="0"/>
              <a:t>you to pass a </a:t>
            </a:r>
            <a:r>
              <a:rPr lang="en-US" b="1" dirty="0"/>
              <a:t>model</a:t>
            </a:r>
            <a:r>
              <a:rPr lang="en-US" dirty="0"/>
              <a:t> object from the </a:t>
            </a:r>
            <a:r>
              <a:rPr lang="en-US" b="1" dirty="0"/>
              <a:t>controller</a:t>
            </a:r>
            <a:r>
              <a:rPr lang="en-US" dirty="0"/>
              <a:t> to the view that’s strongly typed on both ends, so you get the benefit of IntelliSense, compiler checking, and so on</a:t>
            </a:r>
            <a:r>
              <a:rPr lang="en-US" dirty="0" smtClean="0"/>
              <a:t>.</a:t>
            </a:r>
          </a:p>
          <a:p>
            <a:r>
              <a:rPr lang="en-US" dirty="0" smtClean="0"/>
              <a:t>In the </a:t>
            </a:r>
            <a:r>
              <a:rPr lang="en-US" b="1" dirty="0"/>
              <a:t>Controller</a:t>
            </a:r>
            <a:r>
              <a:rPr lang="en-US" dirty="0"/>
              <a:t> method, you can specify the model via an overload of the </a:t>
            </a:r>
            <a:r>
              <a:rPr lang="en-US" b="1" dirty="0"/>
              <a:t>View</a:t>
            </a:r>
            <a:r>
              <a:rPr lang="en-US" dirty="0"/>
              <a:t> method </a:t>
            </a:r>
            <a:r>
              <a:rPr lang="en-US" dirty="0" smtClean="0"/>
              <a:t>whereby you </a:t>
            </a:r>
            <a:r>
              <a:rPr lang="en-US" dirty="0"/>
              <a:t>pass in the </a:t>
            </a:r>
            <a:r>
              <a:rPr lang="en-US" b="1" dirty="0"/>
              <a:t>model</a:t>
            </a:r>
            <a:r>
              <a:rPr lang="en-US" dirty="0"/>
              <a:t> instance:</a:t>
            </a:r>
          </a:p>
        </p:txBody>
      </p:sp>
      <p:pic>
        <p:nvPicPr>
          <p:cNvPr id="6" name="Picture 5"/>
          <p:cNvPicPr>
            <a:picLocks noChangeAspect="1"/>
          </p:cNvPicPr>
          <p:nvPr/>
        </p:nvPicPr>
        <p:blipFill>
          <a:blip r:embed="rId2"/>
          <a:stretch>
            <a:fillRect/>
          </a:stretch>
        </p:blipFill>
        <p:spPr>
          <a:xfrm>
            <a:off x="746135" y="2911458"/>
            <a:ext cx="6240940" cy="2544973"/>
          </a:xfrm>
          <a:prstGeom prst="rect">
            <a:avLst/>
          </a:prstGeom>
        </p:spPr>
      </p:pic>
    </p:spTree>
    <p:extLst>
      <p:ext uri="{BB962C8B-B14F-4D97-AF65-F5344CB8AC3E}">
        <p14:creationId xmlns:p14="http://schemas.microsoft.com/office/powerpoint/2010/main" val="459331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a:t>
            </a:r>
            <a:r>
              <a:rPr lang="en-US" b="1" dirty="0" smtClean="0">
                <a:latin typeface="Consolas" charset="0"/>
                <a:ea typeface="Consolas" charset="0"/>
                <a:cs typeface="Consolas" charset="0"/>
              </a:rPr>
              <a:t>ViewBag</a:t>
            </a:r>
            <a:r>
              <a:rPr lang="en-US" dirty="0" smtClean="0"/>
              <a:t> Falls Short (cont’d)</a:t>
            </a:r>
            <a:endParaRPr lang="en-US" dirty="0"/>
          </a:p>
        </p:txBody>
      </p:sp>
      <p:sp>
        <p:nvSpPr>
          <p:cNvPr id="3" name="Text Placeholder 2"/>
          <p:cNvSpPr>
            <a:spLocks noGrp="1"/>
          </p:cNvSpPr>
          <p:nvPr>
            <p:ph type="body" sz="quarter" idx="13"/>
          </p:nvPr>
        </p:nvSpPr>
        <p:spPr>
          <a:xfrm>
            <a:off x="433388" y="1017496"/>
            <a:ext cx="8447087" cy="1464447"/>
          </a:xfrm>
        </p:spPr>
        <p:txBody>
          <a:bodyPr/>
          <a:lstStyle/>
          <a:p>
            <a:r>
              <a:rPr lang="en-US" dirty="0"/>
              <a:t>The next step is to indicate to the view what type of model is using the </a:t>
            </a:r>
            <a:r>
              <a:rPr lang="en-US" b="1" dirty="0">
                <a:latin typeface="Consolas" charset="0"/>
                <a:ea typeface="Consolas" charset="0"/>
                <a:cs typeface="Consolas" charset="0"/>
              </a:rPr>
              <a:t>@model </a:t>
            </a:r>
            <a:r>
              <a:rPr lang="en-US" dirty="0"/>
              <a:t>declaration</a:t>
            </a:r>
            <a:r>
              <a:rPr lang="en-US"/>
              <a:t>. </a:t>
            </a:r>
            <a:endParaRPr lang="en-US" smtClean="0"/>
          </a:p>
          <a:p>
            <a:r>
              <a:rPr lang="en-US" dirty="0" smtClean="0"/>
              <a:t>Note that </a:t>
            </a:r>
            <a:r>
              <a:rPr lang="en-US" dirty="0"/>
              <a:t>you might need to supply the fully </a:t>
            </a:r>
            <a:r>
              <a:rPr lang="en-US" dirty="0" smtClean="0"/>
              <a:t>qualified </a:t>
            </a:r>
            <a:r>
              <a:rPr lang="en-US" dirty="0"/>
              <a:t>type name (namespace plus type name) of </a:t>
            </a:r>
            <a:r>
              <a:rPr lang="en-US" dirty="0" smtClean="0"/>
              <a:t>the model </a:t>
            </a:r>
            <a:r>
              <a:rPr lang="en-US" dirty="0"/>
              <a:t>type.</a:t>
            </a:r>
          </a:p>
        </p:txBody>
      </p:sp>
      <p:pic>
        <p:nvPicPr>
          <p:cNvPr id="7" name="Picture 6"/>
          <p:cNvPicPr>
            <a:picLocks noChangeAspect="1"/>
          </p:cNvPicPr>
          <p:nvPr/>
        </p:nvPicPr>
        <p:blipFill>
          <a:blip r:embed="rId2"/>
          <a:stretch>
            <a:fillRect/>
          </a:stretch>
        </p:blipFill>
        <p:spPr>
          <a:xfrm>
            <a:off x="768973" y="2481943"/>
            <a:ext cx="5934008" cy="1713701"/>
          </a:xfrm>
          <a:prstGeom prst="rect">
            <a:avLst/>
          </a:prstGeom>
        </p:spPr>
      </p:pic>
    </p:spTree>
    <p:extLst>
      <p:ext uri="{BB962C8B-B14F-4D97-AF65-F5344CB8AC3E}">
        <p14:creationId xmlns:p14="http://schemas.microsoft.com/office/powerpoint/2010/main" val="86031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a:t>
            </a:r>
            <a:r>
              <a:rPr lang="en-US" b="1" dirty="0" smtClean="0">
                <a:latin typeface="Consolas" charset="0"/>
                <a:ea typeface="Consolas" charset="0"/>
                <a:cs typeface="Consolas" charset="0"/>
              </a:rPr>
              <a:t>ViewBag</a:t>
            </a:r>
            <a:r>
              <a:rPr lang="en-US" dirty="0" smtClean="0"/>
              <a:t> Falls Short (cont’d)</a:t>
            </a:r>
            <a:endParaRPr lang="en-US" dirty="0"/>
          </a:p>
        </p:txBody>
      </p:sp>
      <p:sp>
        <p:nvSpPr>
          <p:cNvPr id="3" name="Text Placeholder 2"/>
          <p:cNvSpPr>
            <a:spLocks noGrp="1"/>
          </p:cNvSpPr>
          <p:nvPr>
            <p:ph type="body" sz="quarter" idx="13"/>
          </p:nvPr>
        </p:nvSpPr>
        <p:spPr>
          <a:xfrm>
            <a:off x="433388" y="1017497"/>
            <a:ext cx="8447087" cy="837430"/>
          </a:xfrm>
        </p:spPr>
        <p:txBody>
          <a:bodyPr/>
          <a:lstStyle/>
          <a:p>
            <a:r>
              <a:rPr lang="en-US" dirty="0"/>
              <a:t>To avoid needing to specify a fully </a:t>
            </a:r>
            <a:r>
              <a:rPr lang="en-US" dirty="0" smtClean="0"/>
              <a:t>qualified </a:t>
            </a:r>
            <a:r>
              <a:rPr lang="en-US" dirty="0"/>
              <a:t>type name for the </a:t>
            </a:r>
            <a:r>
              <a:rPr lang="en-US" b="1" dirty="0"/>
              <a:t>model</a:t>
            </a:r>
            <a:r>
              <a:rPr lang="en-US" dirty="0"/>
              <a:t>, you can make use of </a:t>
            </a:r>
            <a:r>
              <a:rPr lang="en-US" dirty="0" smtClean="0"/>
              <a:t>the </a:t>
            </a:r>
            <a:r>
              <a:rPr lang="en-US" b="1" dirty="0" smtClean="0">
                <a:latin typeface="Consolas" charset="0"/>
                <a:ea typeface="Consolas" charset="0"/>
                <a:cs typeface="Consolas" charset="0"/>
              </a:rPr>
              <a:t>@using </a:t>
            </a:r>
            <a:r>
              <a:rPr lang="en-US" dirty="0"/>
              <a:t>declaration.</a:t>
            </a:r>
          </a:p>
        </p:txBody>
      </p:sp>
      <p:pic>
        <p:nvPicPr>
          <p:cNvPr id="6" name="Picture 5"/>
          <p:cNvPicPr>
            <a:picLocks noChangeAspect="1"/>
          </p:cNvPicPr>
          <p:nvPr/>
        </p:nvPicPr>
        <p:blipFill>
          <a:blip r:embed="rId2"/>
          <a:stretch>
            <a:fillRect/>
          </a:stretch>
        </p:blipFill>
        <p:spPr>
          <a:xfrm>
            <a:off x="783431" y="1854927"/>
            <a:ext cx="3873500" cy="2133600"/>
          </a:xfrm>
          <a:prstGeom prst="rect">
            <a:avLst/>
          </a:prstGeom>
        </p:spPr>
      </p:pic>
    </p:spTree>
    <p:extLst>
      <p:ext uri="{BB962C8B-B14F-4D97-AF65-F5344CB8AC3E}">
        <p14:creationId xmlns:p14="http://schemas.microsoft.com/office/powerpoint/2010/main" val="1558261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2" name="Text Placeholder 1"/>
          <p:cNvSpPr>
            <a:spLocks noGrp="1"/>
          </p:cNvSpPr>
          <p:nvPr>
            <p:ph type="body" sz="quarter" idx="10"/>
          </p:nvPr>
        </p:nvSpPr>
        <p:spPr/>
        <p:txBody>
          <a:bodyPr/>
          <a:lstStyle/>
          <a:p>
            <a:r>
              <a:rPr lang="en-US" dirty="0"/>
              <a:t>VIEW MODELS</a:t>
            </a:r>
          </a:p>
        </p:txBody>
      </p:sp>
    </p:spTree>
    <p:extLst>
      <p:ext uri="{BB962C8B-B14F-4D97-AF65-F5344CB8AC3E}">
        <p14:creationId xmlns:p14="http://schemas.microsoft.com/office/powerpoint/2010/main" val="1902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VIEW MODELS</a:t>
            </a:r>
          </a:p>
        </p:txBody>
      </p:sp>
      <p:sp>
        <p:nvSpPr>
          <p:cNvPr id="3" name="Text Placeholder 2"/>
          <p:cNvSpPr>
            <a:spLocks noGrp="1"/>
          </p:cNvSpPr>
          <p:nvPr>
            <p:ph type="body" sz="quarter" idx="13"/>
          </p:nvPr>
        </p:nvSpPr>
        <p:spPr/>
        <p:txBody>
          <a:bodyPr/>
          <a:lstStyle/>
          <a:p>
            <a:r>
              <a:rPr lang="en-US" dirty="0"/>
              <a:t>Often a </a:t>
            </a:r>
            <a:r>
              <a:rPr lang="en-US" b="1" dirty="0"/>
              <a:t>view</a:t>
            </a:r>
            <a:r>
              <a:rPr lang="en-US" dirty="0"/>
              <a:t> needs to display a variety of data that doesn’t map directly to a domain </a:t>
            </a:r>
            <a:r>
              <a:rPr lang="en-US" b="1" dirty="0"/>
              <a:t>model</a:t>
            </a:r>
            <a:r>
              <a:rPr lang="en-US" dirty="0"/>
              <a:t>. </a:t>
            </a:r>
            <a:endParaRPr lang="en-US" dirty="0" smtClean="0"/>
          </a:p>
          <a:p>
            <a:r>
              <a:rPr lang="en-US" dirty="0" smtClean="0"/>
              <a:t>For example</a:t>
            </a:r>
            <a:r>
              <a:rPr lang="en-US" dirty="0"/>
              <a:t>, you might have a </a:t>
            </a:r>
            <a:r>
              <a:rPr lang="en-US" b="1" dirty="0"/>
              <a:t>view</a:t>
            </a:r>
            <a:r>
              <a:rPr lang="en-US" dirty="0"/>
              <a:t> meant to display details about an individual product. But this </a:t>
            </a:r>
            <a:r>
              <a:rPr lang="en-US" dirty="0" smtClean="0"/>
              <a:t>same view </a:t>
            </a:r>
            <a:r>
              <a:rPr lang="en-US" dirty="0"/>
              <a:t>also displays other information that’s ancillary to the product, such as the name of the </a:t>
            </a:r>
            <a:r>
              <a:rPr lang="en-US" dirty="0" smtClean="0"/>
              <a:t>currently logged-in </a:t>
            </a:r>
            <a:r>
              <a:rPr lang="en-US" dirty="0"/>
              <a:t>user, whether that user is allowed to edit the product or not, and so on</a:t>
            </a:r>
            <a:r>
              <a:rPr lang="en-US" dirty="0" smtClean="0"/>
              <a:t>.</a:t>
            </a:r>
          </a:p>
          <a:p>
            <a:r>
              <a:rPr lang="en-US" dirty="0"/>
              <a:t>One easy approach to displaying extra data that isn’t a part of your view’s main model is </a:t>
            </a:r>
            <a:r>
              <a:rPr lang="en-US" dirty="0" smtClean="0"/>
              <a:t>to simply </a:t>
            </a:r>
            <a:r>
              <a:rPr lang="en-US" dirty="0"/>
              <a:t>stick that data in the </a:t>
            </a:r>
            <a:r>
              <a:rPr lang="en-US" b="1" dirty="0">
                <a:latin typeface="Consolas" charset="0"/>
                <a:ea typeface="Consolas" charset="0"/>
                <a:cs typeface="Consolas" charset="0"/>
              </a:rPr>
              <a:t>ViewBag</a:t>
            </a:r>
            <a:r>
              <a:rPr lang="en-US" dirty="0" smtClean="0"/>
              <a:t>.</a:t>
            </a:r>
          </a:p>
          <a:p>
            <a:r>
              <a:rPr lang="en-US" dirty="0"/>
              <a:t>This is especially useful when you have a clearly </a:t>
            </a:r>
            <a:r>
              <a:rPr lang="en-US" dirty="0" smtClean="0"/>
              <a:t>defined </a:t>
            </a:r>
            <a:r>
              <a:rPr lang="en-US" b="1" dirty="0" smtClean="0"/>
              <a:t>model</a:t>
            </a:r>
            <a:r>
              <a:rPr lang="en-US" dirty="0" smtClean="0"/>
              <a:t> </a:t>
            </a:r>
            <a:r>
              <a:rPr lang="en-US" dirty="0"/>
              <a:t>and some additional reference data.</a:t>
            </a:r>
          </a:p>
        </p:txBody>
      </p:sp>
    </p:spTree>
    <p:extLst>
      <p:ext uri="{BB962C8B-B14F-4D97-AF65-F5344CB8AC3E}">
        <p14:creationId xmlns:p14="http://schemas.microsoft.com/office/powerpoint/2010/main" val="1304399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THE PURPOSE OF VIEWS</a:t>
            </a:r>
          </a:p>
        </p:txBody>
      </p:sp>
      <p:sp>
        <p:nvSpPr>
          <p:cNvPr id="3" name="Text Placeholder 2"/>
          <p:cNvSpPr>
            <a:spLocks noGrp="1"/>
          </p:cNvSpPr>
          <p:nvPr>
            <p:ph type="body" sz="quarter" idx="13"/>
          </p:nvPr>
        </p:nvSpPr>
        <p:spPr/>
        <p:txBody>
          <a:bodyPr>
            <a:normAutofit fontScale="92500" lnSpcReduction="20000"/>
          </a:bodyPr>
          <a:lstStyle/>
          <a:p>
            <a:r>
              <a:rPr lang="en-US" dirty="0"/>
              <a:t>The </a:t>
            </a:r>
            <a:r>
              <a:rPr lang="en-US" b="1" dirty="0"/>
              <a:t>view</a:t>
            </a:r>
            <a:r>
              <a:rPr lang="en-US" dirty="0"/>
              <a:t> is responsible for providing the </a:t>
            </a:r>
            <a:r>
              <a:rPr lang="en-US" b="1" dirty="0"/>
              <a:t>user interface (UI) </a:t>
            </a:r>
            <a:r>
              <a:rPr lang="en-US" dirty="0"/>
              <a:t>to the user. </a:t>
            </a:r>
            <a:endParaRPr lang="en-US" dirty="0" smtClean="0"/>
          </a:p>
          <a:p>
            <a:r>
              <a:rPr lang="en-US" dirty="0" smtClean="0"/>
              <a:t>After the </a:t>
            </a:r>
            <a:r>
              <a:rPr lang="en-US" b="1" dirty="0" smtClean="0"/>
              <a:t>controller</a:t>
            </a:r>
            <a:r>
              <a:rPr lang="en-US" dirty="0" smtClean="0"/>
              <a:t> has executed the appropriate logic for the requested URL, it delegates the display to the </a:t>
            </a:r>
            <a:r>
              <a:rPr lang="en-US" b="1" dirty="0" smtClean="0"/>
              <a:t>view</a:t>
            </a:r>
            <a:r>
              <a:rPr lang="en-US" dirty="0" smtClean="0"/>
              <a:t>.</a:t>
            </a:r>
          </a:p>
          <a:p>
            <a:r>
              <a:rPr lang="en-US" dirty="0"/>
              <a:t>Unlike </a:t>
            </a:r>
            <a:r>
              <a:rPr lang="en-US" dirty="0" smtClean="0"/>
              <a:t>file-based </a:t>
            </a:r>
            <a:r>
              <a:rPr lang="en-US" dirty="0"/>
              <a:t>web frameworks, such as </a:t>
            </a:r>
            <a:r>
              <a:rPr lang="en-US" b="1" dirty="0"/>
              <a:t>ASP.NET Web Forms </a:t>
            </a:r>
            <a:r>
              <a:rPr lang="en-US" dirty="0"/>
              <a:t>and </a:t>
            </a:r>
            <a:r>
              <a:rPr lang="en-US" b="1" dirty="0"/>
              <a:t>PHP</a:t>
            </a:r>
            <a:r>
              <a:rPr lang="en-US" dirty="0"/>
              <a:t>, views </a:t>
            </a:r>
            <a:r>
              <a:rPr lang="en-US" b="1" dirty="0"/>
              <a:t>are not </a:t>
            </a:r>
            <a:r>
              <a:rPr lang="en-US" dirty="0" smtClean="0"/>
              <a:t>themselves directly </a:t>
            </a:r>
            <a:r>
              <a:rPr lang="en-US" dirty="0"/>
              <a:t>accessible. </a:t>
            </a:r>
            <a:endParaRPr lang="en-US" dirty="0" smtClean="0"/>
          </a:p>
          <a:p>
            <a:r>
              <a:rPr lang="en-US" dirty="0" smtClean="0"/>
              <a:t>You </a:t>
            </a:r>
            <a:r>
              <a:rPr lang="en-US" dirty="0"/>
              <a:t>can’t point your browser to a view and have it render. </a:t>
            </a:r>
            <a:endParaRPr lang="en-US" dirty="0" smtClean="0"/>
          </a:p>
          <a:p>
            <a:r>
              <a:rPr lang="en-US" dirty="0" smtClean="0"/>
              <a:t>Instead</a:t>
            </a:r>
            <a:r>
              <a:rPr lang="en-US" dirty="0"/>
              <a:t>, a view </a:t>
            </a:r>
            <a:r>
              <a:rPr lang="en-US" dirty="0" smtClean="0"/>
              <a:t>is always </a:t>
            </a:r>
            <a:r>
              <a:rPr lang="en-US" dirty="0"/>
              <a:t>rendered by a </a:t>
            </a:r>
            <a:r>
              <a:rPr lang="en-US" b="1" dirty="0"/>
              <a:t>controller</a:t>
            </a:r>
            <a:r>
              <a:rPr lang="en-US" dirty="0"/>
              <a:t>, which provides the data the view will render</a:t>
            </a:r>
            <a:r>
              <a:rPr lang="en-US" dirty="0" smtClean="0"/>
              <a:t>.</a:t>
            </a:r>
          </a:p>
          <a:p>
            <a:r>
              <a:rPr lang="en-US" dirty="0"/>
              <a:t>In some simple cases, the view needs little or no information from the controller. </a:t>
            </a:r>
            <a:endParaRPr lang="en-US" dirty="0" smtClean="0"/>
          </a:p>
          <a:p>
            <a:r>
              <a:rPr lang="en-US" dirty="0" smtClean="0"/>
              <a:t>More </a:t>
            </a:r>
            <a:r>
              <a:rPr lang="en-US" dirty="0"/>
              <a:t>often, </a:t>
            </a:r>
            <a:r>
              <a:rPr lang="en-US" dirty="0" smtClean="0"/>
              <a:t>the controller </a:t>
            </a:r>
            <a:r>
              <a:rPr lang="en-US" dirty="0"/>
              <a:t>needs to </a:t>
            </a:r>
            <a:r>
              <a:rPr lang="en-US" b="1" dirty="0"/>
              <a:t>provide</a:t>
            </a:r>
            <a:r>
              <a:rPr lang="en-US" dirty="0"/>
              <a:t> some information to the view, so it passes a data transfer object called </a:t>
            </a:r>
            <a:r>
              <a:rPr lang="en-US" dirty="0" smtClean="0"/>
              <a:t>a </a:t>
            </a:r>
            <a:r>
              <a:rPr lang="en-US" b="1" dirty="0" smtClean="0"/>
              <a:t>model</a:t>
            </a:r>
            <a:r>
              <a:rPr lang="en-US" dirty="0"/>
              <a:t>. </a:t>
            </a:r>
            <a:endParaRPr lang="en-US" dirty="0" smtClean="0"/>
          </a:p>
          <a:p>
            <a:r>
              <a:rPr lang="en-US" dirty="0" smtClean="0"/>
              <a:t>The </a:t>
            </a:r>
            <a:r>
              <a:rPr lang="en-US" dirty="0"/>
              <a:t>view </a:t>
            </a:r>
            <a:r>
              <a:rPr lang="en-US" b="1" dirty="0"/>
              <a:t>transforms</a:t>
            </a:r>
            <a:r>
              <a:rPr lang="en-US" dirty="0"/>
              <a:t> that model into a format ready to be presented to the user. </a:t>
            </a:r>
            <a:endParaRPr lang="en-US" dirty="0" smtClean="0"/>
          </a:p>
          <a:p>
            <a:r>
              <a:rPr lang="en-US" dirty="0" smtClean="0"/>
              <a:t>In ASP.NET MVC</a:t>
            </a:r>
            <a:r>
              <a:rPr lang="en-US" dirty="0"/>
              <a:t>, the </a:t>
            </a:r>
            <a:r>
              <a:rPr lang="en-US" b="1" dirty="0"/>
              <a:t>view</a:t>
            </a:r>
            <a:r>
              <a:rPr lang="en-US" dirty="0"/>
              <a:t> accomplishes this by examining a </a:t>
            </a:r>
            <a:r>
              <a:rPr lang="en-US" b="1" dirty="0"/>
              <a:t>model</a:t>
            </a:r>
            <a:r>
              <a:rPr lang="en-US" dirty="0"/>
              <a:t> object handed off to it by the controller </a:t>
            </a:r>
            <a:r>
              <a:rPr lang="en-US" dirty="0" smtClean="0"/>
              <a:t>and transforming </a:t>
            </a:r>
            <a:r>
              <a:rPr lang="en-US" dirty="0"/>
              <a:t>the contents of that to HTML.</a:t>
            </a:r>
          </a:p>
        </p:txBody>
      </p:sp>
    </p:spTree>
    <p:extLst>
      <p:ext uri="{BB962C8B-B14F-4D97-AF65-F5344CB8AC3E}">
        <p14:creationId xmlns:p14="http://schemas.microsoft.com/office/powerpoint/2010/main" val="5134042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VIEW </a:t>
            </a:r>
            <a:r>
              <a:rPr lang="en-US" dirty="0" smtClean="0"/>
              <a:t>MODELS (cont’d)</a:t>
            </a:r>
            <a:endParaRPr lang="en-US" dirty="0"/>
          </a:p>
        </p:txBody>
      </p:sp>
      <p:sp>
        <p:nvSpPr>
          <p:cNvPr id="3" name="Text Placeholder 2"/>
          <p:cNvSpPr>
            <a:spLocks noGrp="1"/>
          </p:cNvSpPr>
          <p:nvPr>
            <p:ph type="body" sz="quarter" idx="13"/>
          </p:nvPr>
        </p:nvSpPr>
        <p:spPr>
          <a:xfrm>
            <a:off x="433388" y="1017496"/>
            <a:ext cx="3960587" cy="4954425"/>
          </a:xfrm>
        </p:spPr>
        <p:txBody>
          <a:bodyPr>
            <a:normAutofit lnSpcReduction="10000"/>
          </a:bodyPr>
          <a:lstStyle/>
          <a:p>
            <a:r>
              <a:rPr lang="en-US" dirty="0"/>
              <a:t>A common application of this technique is using </a:t>
            </a:r>
            <a:r>
              <a:rPr lang="en-US" dirty="0" smtClean="0"/>
              <a:t>the </a:t>
            </a:r>
            <a:r>
              <a:rPr lang="en-US" b="1" dirty="0" smtClean="0">
                <a:latin typeface="Consolas" charset="0"/>
                <a:ea typeface="Consolas" charset="0"/>
                <a:cs typeface="Consolas" charset="0"/>
              </a:rPr>
              <a:t>ViewBag</a:t>
            </a:r>
            <a:r>
              <a:rPr lang="en-US" dirty="0" smtClean="0"/>
              <a:t> </a:t>
            </a:r>
            <a:r>
              <a:rPr lang="en-US" dirty="0"/>
              <a:t>to provide form options for a </a:t>
            </a:r>
            <a:r>
              <a:rPr lang="en-US" b="1" dirty="0"/>
              <a:t>dropdown</a:t>
            </a:r>
            <a:r>
              <a:rPr lang="en-US" dirty="0"/>
              <a:t>. </a:t>
            </a:r>
            <a:endParaRPr lang="en-US" dirty="0" smtClean="0"/>
          </a:p>
          <a:p>
            <a:r>
              <a:rPr lang="en-US" dirty="0" smtClean="0"/>
              <a:t>For </a:t>
            </a:r>
            <a:r>
              <a:rPr lang="en-US" dirty="0"/>
              <a:t>example, the </a:t>
            </a:r>
            <a:r>
              <a:rPr lang="en-US" b="1" dirty="0"/>
              <a:t>Album Edit view </a:t>
            </a:r>
            <a:r>
              <a:rPr lang="en-US" dirty="0"/>
              <a:t>for </a:t>
            </a:r>
            <a:r>
              <a:rPr lang="en-US" dirty="0" smtClean="0"/>
              <a:t>the MVC </a:t>
            </a:r>
            <a:r>
              <a:rPr lang="en-US" dirty="0"/>
              <a:t>Music Store needs to populate dropdowns for </a:t>
            </a:r>
            <a:r>
              <a:rPr lang="en-US" b="1" dirty="0"/>
              <a:t>Genres</a:t>
            </a:r>
            <a:r>
              <a:rPr lang="en-US" dirty="0"/>
              <a:t> and </a:t>
            </a:r>
            <a:r>
              <a:rPr lang="en-US" b="1" dirty="0"/>
              <a:t>Albums</a:t>
            </a:r>
            <a:r>
              <a:rPr lang="en-US" dirty="0"/>
              <a:t> in our system, but </a:t>
            </a:r>
            <a:r>
              <a:rPr lang="en-US" dirty="0" smtClean="0"/>
              <a:t>those lists </a:t>
            </a:r>
            <a:r>
              <a:rPr lang="en-US" dirty="0"/>
              <a:t>don’t </a:t>
            </a:r>
            <a:r>
              <a:rPr lang="en-US" dirty="0" smtClean="0"/>
              <a:t>fit </a:t>
            </a:r>
            <a:r>
              <a:rPr lang="en-US" dirty="0"/>
              <a:t>in the </a:t>
            </a:r>
            <a:r>
              <a:rPr lang="en-US" b="1" dirty="0"/>
              <a:t>Album model</a:t>
            </a:r>
            <a:r>
              <a:rPr lang="en-US" dirty="0"/>
              <a:t>. </a:t>
            </a:r>
            <a:endParaRPr lang="en-US" dirty="0" smtClean="0"/>
          </a:p>
          <a:p>
            <a:r>
              <a:rPr lang="en-US" dirty="0" smtClean="0"/>
              <a:t>To </a:t>
            </a:r>
            <a:r>
              <a:rPr lang="en-US" dirty="0"/>
              <a:t>handle this without polluting our Album model with </a:t>
            </a:r>
            <a:r>
              <a:rPr lang="en-US" dirty="0" smtClean="0"/>
              <a:t>extraneous information</a:t>
            </a:r>
            <a:r>
              <a:rPr lang="en-US" dirty="0"/>
              <a:t>, we can pop the Genre and Album information into the </a:t>
            </a:r>
            <a:r>
              <a:rPr lang="en-US" b="1" dirty="0" smtClean="0"/>
              <a:t>ViewBag</a:t>
            </a:r>
            <a:r>
              <a:rPr lang="en-US" dirty="0" smtClean="0"/>
              <a:t>:</a:t>
            </a:r>
            <a:endParaRPr lang="en-US" dirty="0"/>
          </a:p>
        </p:txBody>
      </p:sp>
      <p:pic>
        <p:nvPicPr>
          <p:cNvPr id="4" name="Picture 3"/>
          <p:cNvPicPr>
            <a:picLocks noChangeAspect="1"/>
          </p:cNvPicPr>
          <p:nvPr/>
        </p:nvPicPr>
        <p:blipFill>
          <a:blip r:embed="rId2"/>
          <a:stretch>
            <a:fillRect/>
          </a:stretch>
        </p:blipFill>
        <p:spPr>
          <a:xfrm>
            <a:off x="4470328" y="1017496"/>
            <a:ext cx="4410147" cy="2251685"/>
          </a:xfrm>
          <a:prstGeom prst="rect">
            <a:avLst/>
          </a:prstGeom>
          <a:ln w="25400">
            <a:solidFill>
              <a:schemeClr val="accent1"/>
            </a:solidFill>
          </a:ln>
        </p:spPr>
      </p:pic>
    </p:spTree>
    <p:extLst>
      <p:ext uri="{BB962C8B-B14F-4D97-AF65-F5344CB8AC3E}">
        <p14:creationId xmlns:p14="http://schemas.microsoft.com/office/powerpoint/2010/main" val="1939526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VIEW MODELS (cont’d)</a:t>
            </a:r>
            <a:endParaRPr lang="en-US" dirty="0"/>
          </a:p>
        </p:txBody>
      </p:sp>
      <p:sp>
        <p:nvSpPr>
          <p:cNvPr id="3" name="Text Placeholder 2"/>
          <p:cNvSpPr>
            <a:spLocks noGrp="1"/>
          </p:cNvSpPr>
          <p:nvPr>
            <p:ph type="body" sz="quarter" idx="13"/>
          </p:nvPr>
        </p:nvSpPr>
        <p:spPr/>
        <p:txBody>
          <a:bodyPr>
            <a:normAutofit/>
          </a:bodyPr>
          <a:lstStyle/>
          <a:p>
            <a:r>
              <a:rPr lang="en-US" dirty="0" smtClean="0"/>
              <a:t>The previous example </a:t>
            </a:r>
            <a:r>
              <a:rPr lang="en-US" dirty="0"/>
              <a:t>certainly gets the job done and provides a </a:t>
            </a:r>
            <a:r>
              <a:rPr lang="en-US" dirty="0" smtClean="0"/>
              <a:t>flexible </a:t>
            </a:r>
            <a:r>
              <a:rPr lang="en-US" dirty="0"/>
              <a:t>approach to displaying data within a view. </a:t>
            </a:r>
            <a:endParaRPr lang="en-US" dirty="0" smtClean="0"/>
          </a:p>
          <a:p>
            <a:r>
              <a:rPr lang="en-US" dirty="0" smtClean="0"/>
              <a:t>But</a:t>
            </a:r>
            <a:r>
              <a:rPr lang="en-US" dirty="0"/>
              <a:t> </a:t>
            </a:r>
            <a:r>
              <a:rPr lang="en-US" dirty="0" smtClean="0"/>
              <a:t>it’s </a:t>
            </a:r>
            <a:r>
              <a:rPr lang="en-US" dirty="0"/>
              <a:t>not something you’ll want to use very often. </a:t>
            </a:r>
            <a:endParaRPr lang="en-US" dirty="0" smtClean="0"/>
          </a:p>
          <a:p>
            <a:r>
              <a:rPr lang="en-US" dirty="0" smtClean="0"/>
              <a:t>You’ll </a:t>
            </a:r>
            <a:r>
              <a:rPr lang="en-US" dirty="0"/>
              <a:t>generally want to stick with strongly </a:t>
            </a:r>
            <a:r>
              <a:rPr lang="en-US" dirty="0" smtClean="0"/>
              <a:t>typed </a:t>
            </a:r>
            <a:r>
              <a:rPr lang="en-US" b="1" dirty="0" smtClean="0"/>
              <a:t>model</a:t>
            </a:r>
            <a:r>
              <a:rPr lang="en-US" dirty="0" smtClean="0"/>
              <a:t> </a:t>
            </a:r>
            <a:r>
              <a:rPr lang="en-US" dirty="0"/>
              <a:t>objects for the reasons we’ve mentioned earlier — you want to control the data that </a:t>
            </a:r>
            <a:r>
              <a:rPr lang="en-US" dirty="0" smtClean="0"/>
              <a:t>flows into your </a:t>
            </a:r>
            <a:r>
              <a:rPr lang="en-US" b="1" dirty="0"/>
              <a:t>view</a:t>
            </a:r>
            <a:r>
              <a:rPr lang="en-US" dirty="0"/>
              <a:t> and have it all be strongly typed so your view authors can take advantage of IntelliSense</a:t>
            </a:r>
            <a:r>
              <a:rPr lang="en-US" dirty="0" smtClean="0"/>
              <a:t>.</a:t>
            </a:r>
          </a:p>
          <a:p>
            <a:r>
              <a:rPr lang="en-US" dirty="0"/>
              <a:t>One recommended approach is to write a custom </a:t>
            </a:r>
            <a:r>
              <a:rPr lang="en-US" b="1" dirty="0"/>
              <a:t>view</a:t>
            </a:r>
            <a:r>
              <a:rPr lang="en-US" dirty="0"/>
              <a:t> model class. </a:t>
            </a:r>
            <a:endParaRPr lang="en-US" dirty="0" smtClean="0"/>
          </a:p>
          <a:p>
            <a:r>
              <a:rPr lang="en-US" dirty="0" smtClean="0"/>
              <a:t>You </a:t>
            </a:r>
            <a:r>
              <a:rPr lang="en-US" dirty="0"/>
              <a:t>can think of a view </a:t>
            </a:r>
            <a:r>
              <a:rPr lang="en-US" dirty="0" smtClean="0"/>
              <a:t>model as </a:t>
            </a:r>
            <a:r>
              <a:rPr lang="en-US" dirty="0"/>
              <a:t>a </a:t>
            </a:r>
            <a:r>
              <a:rPr lang="en-US" b="1" dirty="0"/>
              <a:t>model</a:t>
            </a:r>
            <a:r>
              <a:rPr lang="en-US" dirty="0"/>
              <a:t> that exists just to supply information for a view. </a:t>
            </a:r>
            <a:endParaRPr lang="en-US" dirty="0" smtClean="0"/>
          </a:p>
          <a:p>
            <a:r>
              <a:rPr lang="en-US" dirty="0" smtClean="0"/>
              <a:t>Note </a:t>
            </a:r>
            <a:r>
              <a:rPr lang="en-US" dirty="0"/>
              <a:t>that the term </a:t>
            </a:r>
            <a:r>
              <a:rPr lang="en-US" b="1" dirty="0"/>
              <a:t>view model </a:t>
            </a:r>
            <a:r>
              <a:rPr lang="en-US" dirty="0"/>
              <a:t>here </a:t>
            </a:r>
            <a:r>
              <a:rPr lang="en-US" dirty="0" smtClean="0"/>
              <a:t>is different </a:t>
            </a:r>
            <a:r>
              <a:rPr lang="en-US" dirty="0"/>
              <a:t>from the concept of view model within the </a:t>
            </a:r>
            <a:r>
              <a:rPr lang="en-US" b="1" dirty="0"/>
              <a:t>Model</a:t>
            </a:r>
            <a:r>
              <a:rPr lang="en-US" dirty="0"/>
              <a:t> </a:t>
            </a:r>
            <a:r>
              <a:rPr lang="en-US" b="1" dirty="0"/>
              <a:t>View</a:t>
            </a:r>
            <a:r>
              <a:rPr lang="en-US" dirty="0"/>
              <a:t> </a:t>
            </a:r>
            <a:r>
              <a:rPr lang="en-US" b="1" dirty="0"/>
              <a:t>ViewModel</a:t>
            </a:r>
            <a:r>
              <a:rPr lang="en-US" dirty="0"/>
              <a:t> (</a:t>
            </a:r>
            <a:r>
              <a:rPr lang="en-US" b="1" dirty="0"/>
              <a:t>MVVM</a:t>
            </a:r>
            <a:r>
              <a:rPr lang="en-US" dirty="0"/>
              <a:t>) pattern.</a:t>
            </a:r>
          </a:p>
          <a:p>
            <a:r>
              <a:rPr lang="en-US" dirty="0"/>
              <a:t>That’s why </a:t>
            </a:r>
            <a:r>
              <a:rPr lang="en-US" dirty="0" smtClean="0"/>
              <a:t>we use </a:t>
            </a:r>
            <a:r>
              <a:rPr lang="en-US" dirty="0"/>
              <a:t>the term </a:t>
            </a:r>
            <a:r>
              <a:rPr lang="en-US" b="1" dirty="0"/>
              <a:t>view </a:t>
            </a:r>
            <a:r>
              <a:rPr lang="en-US" b="1" dirty="0" smtClean="0"/>
              <a:t>specific </a:t>
            </a:r>
            <a:r>
              <a:rPr lang="en-US" b="1" dirty="0"/>
              <a:t>model </a:t>
            </a:r>
            <a:r>
              <a:rPr lang="en-US" dirty="0"/>
              <a:t>when I discuss view models.</a:t>
            </a:r>
          </a:p>
        </p:txBody>
      </p:sp>
    </p:spTree>
    <p:extLst>
      <p:ext uri="{BB962C8B-B14F-4D97-AF65-F5344CB8AC3E}">
        <p14:creationId xmlns:p14="http://schemas.microsoft.com/office/powerpoint/2010/main" val="749680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VIEW MODELS (cont’d)</a:t>
            </a:r>
            <a:endParaRPr lang="en-US" dirty="0"/>
          </a:p>
        </p:txBody>
      </p:sp>
      <p:sp>
        <p:nvSpPr>
          <p:cNvPr id="3" name="Text Placeholder 2"/>
          <p:cNvSpPr>
            <a:spLocks noGrp="1"/>
          </p:cNvSpPr>
          <p:nvPr>
            <p:ph type="body" sz="quarter" idx="13"/>
          </p:nvPr>
        </p:nvSpPr>
        <p:spPr>
          <a:xfrm>
            <a:off x="433388" y="1017496"/>
            <a:ext cx="8447087" cy="1426299"/>
          </a:xfrm>
        </p:spPr>
        <p:txBody>
          <a:bodyPr>
            <a:normAutofit/>
          </a:bodyPr>
          <a:lstStyle/>
          <a:p>
            <a:r>
              <a:rPr lang="en-US" dirty="0"/>
              <a:t>For example, if you had a shopping cart summary page that needed to display a list of </a:t>
            </a:r>
            <a:r>
              <a:rPr lang="en-US" dirty="0" smtClean="0"/>
              <a:t>products, the </a:t>
            </a:r>
            <a:r>
              <a:rPr lang="en-US" dirty="0"/>
              <a:t>total cost for the cart, and a message to the user, you could create the </a:t>
            </a:r>
            <a:r>
              <a:rPr lang="en-US" b="1" dirty="0" smtClean="0">
                <a:latin typeface="Consolas" charset="0"/>
                <a:ea typeface="Consolas" charset="0"/>
                <a:cs typeface="Consolas" charset="0"/>
              </a:rPr>
              <a:t>ShoppingCartViewModel</a:t>
            </a:r>
            <a:r>
              <a:rPr lang="en-US" dirty="0"/>
              <a:t> </a:t>
            </a:r>
            <a:r>
              <a:rPr lang="en-US" dirty="0" smtClean="0"/>
              <a:t>class</a:t>
            </a:r>
            <a:r>
              <a:rPr lang="en-US" dirty="0"/>
              <a:t>, shown as follows:</a:t>
            </a:r>
          </a:p>
        </p:txBody>
      </p:sp>
      <p:pic>
        <p:nvPicPr>
          <p:cNvPr id="4" name="Picture 3"/>
          <p:cNvPicPr>
            <a:picLocks noChangeAspect="1"/>
          </p:cNvPicPr>
          <p:nvPr/>
        </p:nvPicPr>
        <p:blipFill>
          <a:blip r:embed="rId2"/>
          <a:stretch>
            <a:fillRect/>
          </a:stretch>
        </p:blipFill>
        <p:spPr>
          <a:xfrm>
            <a:off x="805888" y="2443795"/>
            <a:ext cx="6642100" cy="1384300"/>
          </a:xfrm>
          <a:prstGeom prst="rect">
            <a:avLst/>
          </a:prstGeom>
        </p:spPr>
      </p:pic>
    </p:spTree>
    <p:extLst>
      <p:ext uri="{BB962C8B-B14F-4D97-AF65-F5344CB8AC3E}">
        <p14:creationId xmlns:p14="http://schemas.microsoft.com/office/powerpoint/2010/main" val="923750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VIEW MODELS (cont’d)</a:t>
            </a:r>
            <a:endParaRPr lang="en-US" dirty="0"/>
          </a:p>
        </p:txBody>
      </p:sp>
      <p:sp>
        <p:nvSpPr>
          <p:cNvPr id="3" name="Text Placeholder 2"/>
          <p:cNvSpPr>
            <a:spLocks noGrp="1"/>
          </p:cNvSpPr>
          <p:nvPr>
            <p:ph type="body" sz="quarter" idx="13"/>
          </p:nvPr>
        </p:nvSpPr>
        <p:spPr>
          <a:xfrm>
            <a:off x="433388" y="1017497"/>
            <a:ext cx="8447087" cy="770844"/>
          </a:xfrm>
        </p:spPr>
        <p:txBody>
          <a:bodyPr>
            <a:normAutofit/>
          </a:bodyPr>
          <a:lstStyle/>
          <a:p>
            <a:r>
              <a:rPr lang="en-US" dirty="0"/>
              <a:t>Now you can make a view strongly typed to this </a:t>
            </a:r>
            <a:r>
              <a:rPr lang="en-US" b="1" dirty="0"/>
              <a:t>model</a:t>
            </a:r>
            <a:r>
              <a:rPr lang="en-US" dirty="0"/>
              <a:t>, using the following </a:t>
            </a:r>
            <a:r>
              <a:rPr lang="en-US" b="1" dirty="0">
                <a:latin typeface="Consolas" charset="0"/>
                <a:ea typeface="Consolas" charset="0"/>
                <a:cs typeface="Consolas" charset="0"/>
              </a:rPr>
              <a:t>@model </a:t>
            </a:r>
            <a:r>
              <a:rPr lang="en-US" dirty="0"/>
              <a:t>directive:</a:t>
            </a:r>
          </a:p>
        </p:txBody>
      </p:sp>
      <p:pic>
        <p:nvPicPr>
          <p:cNvPr id="5" name="Picture 4"/>
          <p:cNvPicPr>
            <a:picLocks noChangeAspect="1"/>
          </p:cNvPicPr>
          <p:nvPr/>
        </p:nvPicPr>
        <p:blipFill>
          <a:blip r:embed="rId2"/>
          <a:stretch>
            <a:fillRect/>
          </a:stretch>
        </p:blipFill>
        <p:spPr>
          <a:xfrm>
            <a:off x="770486" y="1788341"/>
            <a:ext cx="3670300" cy="419100"/>
          </a:xfrm>
          <a:prstGeom prst="rect">
            <a:avLst/>
          </a:prstGeom>
        </p:spPr>
      </p:pic>
      <p:sp>
        <p:nvSpPr>
          <p:cNvPr id="6" name="Text Placeholder 2"/>
          <p:cNvSpPr txBox="1">
            <a:spLocks/>
          </p:cNvSpPr>
          <p:nvPr/>
        </p:nvSpPr>
        <p:spPr>
          <a:xfrm>
            <a:off x="433387" y="2294690"/>
            <a:ext cx="8447087" cy="152475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This gives you the </a:t>
            </a:r>
            <a:r>
              <a:rPr lang="en-US" dirty="0" smtClean="0"/>
              <a:t>benefits </a:t>
            </a:r>
            <a:r>
              <a:rPr lang="en-US" dirty="0"/>
              <a:t>of a strongly typed view (including type checking, IntelliSense, and </a:t>
            </a:r>
            <a:r>
              <a:rPr lang="en-US" dirty="0" smtClean="0"/>
              <a:t>freedom from </a:t>
            </a:r>
            <a:r>
              <a:rPr lang="en-US" dirty="0"/>
              <a:t>having to cast untyped </a:t>
            </a:r>
            <a:r>
              <a:rPr lang="en-US" b="1" dirty="0">
                <a:latin typeface="Consolas" charset="0"/>
                <a:ea typeface="Consolas" charset="0"/>
                <a:cs typeface="Consolas" charset="0"/>
              </a:rPr>
              <a:t>ViewDataDictionary</a:t>
            </a:r>
            <a:r>
              <a:rPr lang="en-US" dirty="0"/>
              <a:t> objects) without requiring any changes </a:t>
            </a:r>
            <a:r>
              <a:rPr lang="en-US" dirty="0" smtClean="0"/>
              <a:t>to the </a:t>
            </a:r>
            <a:r>
              <a:rPr lang="en-US" dirty="0"/>
              <a:t>Model classes.</a:t>
            </a:r>
          </a:p>
        </p:txBody>
      </p:sp>
    </p:spTree>
    <p:extLst>
      <p:ext uri="{BB962C8B-B14F-4D97-AF65-F5344CB8AC3E}">
        <p14:creationId xmlns:p14="http://schemas.microsoft.com/office/powerpoint/2010/main" val="1471396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2" name="Text Placeholder 1"/>
          <p:cNvSpPr>
            <a:spLocks noGrp="1"/>
          </p:cNvSpPr>
          <p:nvPr>
            <p:ph type="body" sz="quarter" idx="10"/>
          </p:nvPr>
        </p:nvSpPr>
        <p:spPr/>
        <p:txBody>
          <a:bodyPr/>
          <a:lstStyle/>
          <a:p>
            <a:r>
              <a:rPr lang="en-US" dirty="0"/>
              <a:t>ADDING A VIEW</a:t>
            </a:r>
          </a:p>
        </p:txBody>
      </p:sp>
    </p:spTree>
    <p:extLst>
      <p:ext uri="{BB962C8B-B14F-4D97-AF65-F5344CB8AC3E}">
        <p14:creationId xmlns:p14="http://schemas.microsoft.com/office/powerpoint/2010/main" val="533901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ADDING A VIEW</a:t>
            </a:r>
          </a:p>
        </p:txBody>
      </p:sp>
      <p:sp>
        <p:nvSpPr>
          <p:cNvPr id="3" name="Text Placeholder 2"/>
          <p:cNvSpPr>
            <a:spLocks noGrp="1"/>
          </p:cNvSpPr>
          <p:nvPr>
            <p:ph type="body" sz="quarter" idx="13"/>
          </p:nvPr>
        </p:nvSpPr>
        <p:spPr/>
        <p:txBody>
          <a:bodyPr/>
          <a:lstStyle/>
          <a:p>
            <a:r>
              <a:rPr lang="en-US" dirty="0"/>
              <a:t>In the “View Basics” and “View Conventions” sections you learned how a </a:t>
            </a:r>
            <a:r>
              <a:rPr lang="en-US" b="1" dirty="0"/>
              <a:t>controller</a:t>
            </a:r>
            <a:r>
              <a:rPr lang="en-US" dirty="0"/>
              <a:t> </a:t>
            </a:r>
            <a:r>
              <a:rPr lang="en-US" dirty="0" smtClean="0"/>
              <a:t>specifies a </a:t>
            </a:r>
            <a:r>
              <a:rPr lang="en-US" b="1" dirty="0" smtClean="0"/>
              <a:t>view</a:t>
            </a:r>
            <a:r>
              <a:rPr lang="en-US" dirty="0"/>
              <a:t>. </a:t>
            </a:r>
            <a:endParaRPr lang="en-US" dirty="0" smtClean="0"/>
          </a:p>
          <a:p>
            <a:r>
              <a:rPr lang="en-US" dirty="0" smtClean="0"/>
              <a:t>But </a:t>
            </a:r>
            <a:r>
              <a:rPr lang="en-US" dirty="0"/>
              <a:t>how does that view get created in the </a:t>
            </a:r>
            <a:r>
              <a:rPr lang="en-US" dirty="0" smtClean="0"/>
              <a:t>first </a:t>
            </a:r>
            <a:r>
              <a:rPr lang="en-US" dirty="0"/>
              <a:t>place? You could certainly create a </a:t>
            </a:r>
            <a:r>
              <a:rPr lang="en-US" dirty="0" smtClean="0"/>
              <a:t>file </a:t>
            </a:r>
            <a:r>
              <a:rPr lang="en-US" dirty="0"/>
              <a:t>by </a:t>
            </a:r>
            <a:r>
              <a:rPr lang="en-US" dirty="0" smtClean="0"/>
              <a:t>hand and </a:t>
            </a:r>
            <a:r>
              <a:rPr lang="en-US" dirty="0"/>
              <a:t>add it to your </a:t>
            </a:r>
            <a:r>
              <a:rPr lang="en-US" b="1" dirty="0"/>
              <a:t>Views</a:t>
            </a:r>
            <a:r>
              <a:rPr lang="en-US" dirty="0"/>
              <a:t> directory, but the ASP.NET MVC tooling for Visual Studio makes </a:t>
            </a:r>
            <a:r>
              <a:rPr lang="en-US" dirty="0" smtClean="0"/>
              <a:t>adding a </a:t>
            </a:r>
            <a:r>
              <a:rPr lang="en-US" b="1" dirty="0" smtClean="0"/>
              <a:t>view </a:t>
            </a:r>
            <a:r>
              <a:rPr lang="en-US" dirty="0" smtClean="0"/>
              <a:t>using </a:t>
            </a:r>
            <a:r>
              <a:rPr lang="en-US" dirty="0"/>
              <a:t>the </a:t>
            </a:r>
            <a:r>
              <a:rPr lang="en-US" b="1" dirty="0"/>
              <a:t>Add View </a:t>
            </a:r>
            <a:r>
              <a:rPr lang="en-US" dirty="0"/>
              <a:t>dialog very easy</a:t>
            </a:r>
            <a:r>
              <a:rPr lang="en-US" dirty="0" smtClean="0"/>
              <a:t>.</a:t>
            </a:r>
          </a:p>
        </p:txBody>
      </p:sp>
    </p:spTree>
    <p:extLst>
      <p:ext uri="{BB962C8B-B14F-4D97-AF65-F5344CB8AC3E}">
        <p14:creationId xmlns:p14="http://schemas.microsoft.com/office/powerpoint/2010/main" val="1388487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ADDING A </a:t>
            </a:r>
            <a:r>
              <a:rPr lang="en-US" dirty="0" smtClean="0"/>
              <a:t>VIEW (cont’d)</a:t>
            </a:r>
            <a:endParaRPr lang="en-US" dirty="0"/>
          </a:p>
        </p:txBody>
      </p:sp>
      <p:sp>
        <p:nvSpPr>
          <p:cNvPr id="3" name="Text Placeholder 2"/>
          <p:cNvSpPr>
            <a:spLocks noGrp="1"/>
          </p:cNvSpPr>
          <p:nvPr>
            <p:ph type="body" sz="quarter" idx="13"/>
          </p:nvPr>
        </p:nvSpPr>
        <p:spPr>
          <a:xfrm>
            <a:off x="433388" y="1017496"/>
            <a:ext cx="8447087" cy="2413527"/>
          </a:xfrm>
        </p:spPr>
        <p:txBody>
          <a:bodyPr/>
          <a:lstStyle/>
          <a:p>
            <a:r>
              <a:rPr lang="en-US" dirty="0" smtClean="0"/>
              <a:t>The </a:t>
            </a:r>
            <a:r>
              <a:rPr lang="en-US" dirty="0"/>
              <a:t>easiest way to display the </a:t>
            </a:r>
            <a:r>
              <a:rPr lang="en-US" b="1" dirty="0"/>
              <a:t>Add View </a:t>
            </a:r>
            <a:r>
              <a:rPr lang="en-US" dirty="0"/>
              <a:t>dialog is to </a:t>
            </a:r>
            <a:r>
              <a:rPr lang="en-US" b="1" dirty="0"/>
              <a:t>right-click</a:t>
            </a:r>
            <a:r>
              <a:rPr lang="en-US" dirty="0"/>
              <a:t> in an action method. </a:t>
            </a:r>
            <a:endParaRPr lang="en-US" dirty="0" smtClean="0"/>
          </a:p>
          <a:p>
            <a:r>
              <a:rPr lang="en-US" dirty="0" smtClean="0"/>
              <a:t>You </a:t>
            </a:r>
            <a:r>
              <a:rPr lang="en-US" dirty="0"/>
              <a:t>can </a:t>
            </a:r>
            <a:r>
              <a:rPr lang="en-US" dirty="0" smtClean="0"/>
              <a:t>use any </a:t>
            </a:r>
            <a:r>
              <a:rPr lang="en-US" dirty="0"/>
              <a:t>action method you’d like; for this example you can just add a new action method named </a:t>
            </a:r>
            <a:r>
              <a:rPr lang="en-US" b="1" dirty="0" smtClean="0">
                <a:latin typeface="Consolas" charset="0"/>
                <a:ea typeface="Consolas" charset="0"/>
                <a:cs typeface="Consolas" charset="0"/>
              </a:rPr>
              <a:t>Edit</a:t>
            </a:r>
            <a:r>
              <a:rPr lang="en-US" dirty="0" smtClean="0"/>
              <a:t> and </a:t>
            </a:r>
            <a:r>
              <a:rPr lang="en-US" dirty="0"/>
              <a:t>then create a </a:t>
            </a:r>
            <a:r>
              <a:rPr lang="en-US" b="1" dirty="0"/>
              <a:t>view</a:t>
            </a:r>
            <a:r>
              <a:rPr lang="en-US" dirty="0"/>
              <a:t> for that action using the </a:t>
            </a:r>
            <a:r>
              <a:rPr lang="en-US" b="1" dirty="0"/>
              <a:t>Add View</a:t>
            </a:r>
            <a:r>
              <a:rPr lang="en-US" dirty="0"/>
              <a:t> dialog. </a:t>
            </a:r>
            <a:endParaRPr lang="en-US" dirty="0" smtClean="0"/>
          </a:p>
          <a:p>
            <a:r>
              <a:rPr lang="en-US" dirty="0" smtClean="0"/>
              <a:t>Begin </a:t>
            </a:r>
            <a:r>
              <a:rPr lang="en-US" dirty="0"/>
              <a:t>by adding an </a:t>
            </a:r>
            <a:r>
              <a:rPr lang="en-US" b="1" dirty="0">
                <a:latin typeface="Consolas" charset="0"/>
                <a:ea typeface="Consolas" charset="0"/>
                <a:cs typeface="Consolas" charset="0"/>
              </a:rPr>
              <a:t>Edit</a:t>
            </a:r>
            <a:r>
              <a:rPr lang="en-US" dirty="0"/>
              <a:t> </a:t>
            </a:r>
            <a:r>
              <a:rPr lang="en-US" dirty="0" smtClean="0"/>
              <a:t>action method </a:t>
            </a:r>
            <a:r>
              <a:rPr lang="en-US" dirty="0"/>
              <a:t>to the </a:t>
            </a:r>
            <a:r>
              <a:rPr lang="en-US" b="1" dirty="0">
                <a:latin typeface="Consolas" charset="0"/>
                <a:ea typeface="Consolas" charset="0"/>
                <a:cs typeface="Consolas" charset="0"/>
              </a:rPr>
              <a:t>HomeController</a:t>
            </a:r>
            <a:r>
              <a:rPr lang="en-US" dirty="0"/>
              <a:t> in an MVC 5 application that contains the following code:</a:t>
            </a:r>
          </a:p>
        </p:txBody>
      </p:sp>
      <p:pic>
        <p:nvPicPr>
          <p:cNvPr id="4" name="Picture 3"/>
          <p:cNvPicPr>
            <a:picLocks noChangeAspect="1"/>
          </p:cNvPicPr>
          <p:nvPr/>
        </p:nvPicPr>
        <p:blipFill>
          <a:blip r:embed="rId2"/>
          <a:stretch>
            <a:fillRect/>
          </a:stretch>
        </p:blipFill>
        <p:spPr>
          <a:xfrm>
            <a:off x="789929" y="3431023"/>
            <a:ext cx="3340100" cy="1130300"/>
          </a:xfrm>
          <a:prstGeom prst="rect">
            <a:avLst/>
          </a:prstGeom>
        </p:spPr>
      </p:pic>
    </p:spTree>
    <p:extLst>
      <p:ext uri="{BB962C8B-B14F-4D97-AF65-F5344CB8AC3E}">
        <p14:creationId xmlns:p14="http://schemas.microsoft.com/office/powerpoint/2010/main" val="214277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ADDING A </a:t>
            </a:r>
            <a:r>
              <a:rPr lang="en-US" dirty="0" smtClean="0"/>
              <a:t>VIEW (cont’d)</a:t>
            </a:r>
            <a:endParaRPr lang="en-US" dirty="0"/>
          </a:p>
        </p:txBody>
      </p:sp>
      <p:sp>
        <p:nvSpPr>
          <p:cNvPr id="3" name="Text Placeholder 2"/>
          <p:cNvSpPr>
            <a:spLocks noGrp="1"/>
          </p:cNvSpPr>
          <p:nvPr>
            <p:ph type="body" sz="quarter" idx="13"/>
          </p:nvPr>
        </p:nvSpPr>
        <p:spPr>
          <a:xfrm>
            <a:off x="433388" y="1017497"/>
            <a:ext cx="8447087" cy="787028"/>
          </a:xfrm>
        </p:spPr>
        <p:txBody>
          <a:bodyPr/>
          <a:lstStyle/>
          <a:p>
            <a:r>
              <a:rPr lang="en-US" dirty="0"/>
              <a:t>Next, launch the </a:t>
            </a:r>
            <a:r>
              <a:rPr lang="en-US" b="1" dirty="0"/>
              <a:t>Add View </a:t>
            </a:r>
            <a:r>
              <a:rPr lang="en-US" dirty="0"/>
              <a:t>dialog by right-clicking an action method and selecting </a:t>
            </a:r>
            <a:r>
              <a:rPr lang="en-US" b="1" dirty="0"/>
              <a:t>Add </a:t>
            </a:r>
            <a:r>
              <a:rPr lang="en-US" b="1" dirty="0" smtClean="0"/>
              <a:t>View. </a:t>
            </a:r>
            <a:r>
              <a:rPr lang="en-US" dirty="0" smtClean="0"/>
              <a:t>This brings up the </a:t>
            </a:r>
            <a:r>
              <a:rPr lang="en-US" b="1" dirty="0" smtClean="0"/>
              <a:t>Add View </a:t>
            </a:r>
            <a:r>
              <a:rPr lang="en-US" dirty="0" smtClean="0"/>
              <a:t>dialog:</a:t>
            </a:r>
            <a:endParaRPr lang="en-US" dirty="0"/>
          </a:p>
        </p:txBody>
      </p:sp>
      <p:pic>
        <p:nvPicPr>
          <p:cNvPr id="5" name="Picture 4"/>
          <p:cNvPicPr>
            <a:picLocks noChangeAspect="1"/>
          </p:cNvPicPr>
          <p:nvPr/>
        </p:nvPicPr>
        <p:blipFill>
          <a:blip r:embed="rId2"/>
          <a:stretch>
            <a:fillRect/>
          </a:stretch>
        </p:blipFill>
        <p:spPr>
          <a:xfrm>
            <a:off x="883156" y="1804526"/>
            <a:ext cx="5517644" cy="1572336"/>
          </a:xfrm>
          <a:prstGeom prst="rect">
            <a:avLst/>
          </a:prstGeom>
        </p:spPr>
      </p:pic>
    </p:spTree>
    <p:extLst>
      <p:ext uri="{BB962C8B-B14F-4D97-AF65-F5344CB8AC3E}">
        <p14:creationId xmlns:p14="http://schemas.microsoft.com/office/powerpoint/2010/main" val="27979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ADDING A </a:t>
            </a:r>
            <a:r>
              <a:rPr lang="en-US" dirty="0" smtClean="0"/>
              <a:t>VIEW (cont’d)</a:t>
            </a:r>
            <a:endParaRPr lang="en-US" dirty="0"/>
          </a:p>
        </p:txBody>
      </p:sp>
      <p:sp>
        <p:nvSpPr>
          <p:cNvPr id="3" name="Text Placeholder 2"/>
          <p:cNvSpPr>
            <a:spLocks noGrp="1"/>
          </p:cNvSpPr>
          <p:nvPr>
            <p:ph type="body" sz="quarter" idx="13"/>
          </p:nvPr>
        </p:nvSpPr>
        <p:spPr>
          <a:xfrm>
            <a:off x="433388" y="1017497"/>
            <a:ext cx="8447087" cy="2275962"/>
          </a:xfrm>
        </p:spPr>
        <p:txBody>
          <a:bodyPr/>
          <a:lstStyle/>
          <a:p>
            <a:r>
              <a:rPr lang="en-US" dirty="0"/>
              <a:t>The following list describes each menu item in detail:</a:t>
            </a:r>
          </a:p>
          <a:p>
            <a:pPr lvl="1"/>
            <a:r>
              <a:rPr lang="en-US" b="1" dirty="0"/>
              <a:t>View name: </a:t>
            </a:r>
            <a:r>
              <a:rPr lang="en-US" dirty="0"/>
              <a:t>When launching this dialog from the context of an action method, the view name is prepopulated using the name of the action method. Naturally, the view name is </a:t>
            </a:r>
            <a:r>
              <a:rPr lang="en-US" b="1" dirty="0"/>
              <a:t>required</a:t>
            </a:r>
            <a:r>
              <a:rPr lang="en-US" dirty="0"/>
              <a:t>.</a:t>
            </a:r>
          </a:p>
          <a:p>
            <a:pPr lvl="1"/>
            <a:r>
              <a:rPr lang="en-US" b="1" dirty="0"/>
              <a:t>Template:</a:t>
            </a:r>
            <a:r>
              <a:rPr lang="en-US" dirty="0"/>
              <a:t> After you select a type, you can also choose a scaffold template. These templates use the Visual Studio templating system to generate a view based on the model type selected.</a:t>
            </a:r>
          </a:p>
        </p:txBody>
      </p:sp>
      <p:pic>
        <p:nvPicPr>
          <p:cNvPr id="4" name="Picture 3"/>
          <p:cNvPicPr>
            <a:picLocks noChangeAspect="1"/>
          </p:cNvPicPr>
          <p:nvPr/>
        </p:nvPicPr>
        <p:blipFill>
          <a:blip r:embed="rId2"/>
          <a:stretch>
            <a:fillRect/>
          </a:stretch>
        </p:blipFill>
        <p:spPr>
          <a:xfrm>
            <a:off x="984496" y="3293459"/>
            <a:ext cx="3458031" cy="2587760"/>
          </a:xfrm>
          <a:prstGeom prst="rect">
            <a:avLst/>
          </a:prstGeom>
        </p:spPr>
      </p:pic>
      <p:pic>
        <p:nvPicPr>
          <p:cNvPr id="7" name="Picture 6"/>
          <p:cNvPicPr>
            <a:picLocks noChangeAspect="1"/>
          </p:cNvPicPr>
          <p:nvPr/>
        </p:nvPicPr>
        <p:blipFill>
          <a:blip r:embed="rId3"/>
          <a:stretch>
            <a:fillRect/>
          </a:stretch>
        </p:blipFill>
        <p:spPr>
          <a:xfrm>
            <a:off x="4981961" y="3293459"/>
            <a:ext cx="3458031" cy="2587760"/>
          </a:xfrm>
          <a:prstGeom prst="rect">
            <a:avLst/>
          </a:prstGeom>
        </p:spPr>
      </p:pic>
    </p:spTree>
    <p:extLst>
      <p:ext uri="{BB962C8B-B14F-4D97-AF65-F5344CB8AC3E}">
        <p14:creationId xmlns:p14="http://schemas.microsoft.com/office/powerpoint/2010/main" val="619526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ADDING A </a:t>
            </a:r>
            <a:r>
              <a:rPr lang="en-US" dirty="0" smtClean="0"/>
              <a:t>VIEW (cont’d)</a:t>
            </a:r>
            <a:endParaRPr lang="en-US" dirty="0"/>
          </a:p>
        </p:txBody>
      </p:sp>
      <p:pic>
        <p:nvPicPr>
          <p:cNvPr id="6" name="Picture 5"/>
          <p:cNvPicPr>
            <a:picLocks noChangeAspect="1"/>
          </p:cNvPicPr>
          <p:nvPr/>
        </p:nvPicPr>
        <p:blipFill>
          <a:blip r:embed="rId2"/>
          <a:stretch>
            <a:fillRect/>
          </a:stretch>
        </p:blipFill>
        <p:spPr>
          <a:xfrm>
            <a:off x="433388" y="888428"/>
            <a:ext cx="6748758" cy="4985145"/>
          </a:xfrm>
          <a:prstGeom prst="rect">
            <a:avLst/>
          </a:prstGeom>
        </p:spPr>
      </p:pic>
    </p:spTree>
    <p:extLst>
      <p:ext uri="{BB962C8B-B14F-4D97-AF65-F5344CB8AC3E}">
        <p14:creationId xmlns:p14="http://schemas.microsoft.com/office/powerpoint/2010/main" val="2104301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VIEW BASICS</a:t>
            </a:r>
          </a:p>
        </p:txBody>
      </p:sp>
      <p:sp>
        <p:nvSpPr>
          <p:cNvPr id="3" name="Text Placeholder 2"/>
          <p:cNvSpPr>
            <a:spLocks noGrp="1"/>
          </p:cNvSpPr>
          <p:nvPr>
            <p:ph type="body" sz="quarter" idx="13"/>
          </p:nvPr>
        </p:nvSpPr>
        <p:spPr>
          <a:xfrm>
            <a:off x="433388" y="1017497"/>
            <a:ext cx="4138612" cy="4429714"/>
          </a:xfrm>
        </p:spPr>
        <p:txBody>
          <a:bodyPr>
            <a:normAutofit/>
          </a:bodyPr>
          <a:lstStyle/>
          <a:p>
            <a:r>
              <a:rPr lang="en-US" dirty="0" smtClean="0"/>
              <a:t>The</a:t>
            </a:r>
            <a:r>
              <a:rPr lang="en-US" dirty="0"/>
              <a:t> </a:t>
            </a:r>
            <a:r>
              <a:rPr lang="en-US" dirty="0" smtClean="0"/>
              <a:t>easiest </a:t>
            </a:r>
            <a:r>
              <a:rPr lang="en-US" dirty="0"/>
              <a:t>way to get the hang of what views do is to take a look at the sample views that are </a:t>
            </a:r>
            <a:r>
              <a:rPr lang="en-US" dirty="0" smtClean="0"/>
              <a:t>created in </a:t>
            </a:r>
            <a:r>
              <a:rPr lang="en-US" dirty="0"/>
              <a:t>a new ASP.NET MVC application. </a:t>
            </a:r>
            <a:endParaRPr lang="en-US" dirty="0" smtClean="0"/>
          </a:p>
          <a:p>
            <a:r>
              <a:rPr lang="en-US" dirty="0" smtClean="0"/>
              <a:t>Let’s </a:t>
            </a:r>
            <a:r>
              <a:rPr lang="en-US" dirty="0"/>
              <a:t>start by taking a look at the simplest case: a view </a:t>
            </a:r>
            <a:r>
              <a:rPr lang="en-US" dirty="0" smtClean="0"/>
              <a:t>that </a:t>
            </a:r>
            <a:r>
              <a:rPr lang="en-US" b="1" dirty="0"/>
              <a:t>doesn’t</a:t>
            </a:r>
            <a:r>
              <a:rPr lang="en-US" dirty="0"/>
              <a:t> need any information from the </a:t>
            </a:r>
            <a:r>
              <a:rPr lang="en-US" dirty="0" smtClean="0"/>
              <a:t>controller.</a:t>
            </a:r>
          </a:p>
          <a:p>
            <a:r>
              <a:rPr lang="en-US" dirty="0"/>
              <a:t>Aside from the tiny bit of code at the top that sets the page title, this is all just standard HTML.</a:t>
            </a:r>
          </a:p>
        </p:txBody>
      </p:sp>
      <p:pic>
        <p:nvPicPr>
          <p:cNvPr id="4" name="Picture 3"/>
          <p:cNvPicPr>
            <a:picLocks noChangeAspect="1"/>
          </p:cNvPicPr>
          <p:nvPr/>
        </p:nvPicPr>
        <p:blipFill>
          <a:blip r:embed="rId2"/>
          <a:stretch>
            <a:fillRect/>
          </a:stretch>
        </p:blipFill>
        <p:spPr>
          <a:xfrm>
            <a:off x="4572000" y="170714"/>
            <a:ext cx="4175749" cy="5744200"/>
          </a:xfrm>
          <a:prstGeom prst="rect">
            <a:avLst/>
          </a:prstGeom>
        </p:spPr>
      </p:pic>
    </p:spTree>
    <p:extLst>
      <p:ext uri="{BB962C8B-B14F-4D97-AF65-F5344CB8AC3E}">
        <p14:creationId xmlns:p14="http://schemas.microsoft.com/office/powerpoint/2010/main" val="15076859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ADDING A VIEW (cont’d)</a:t>
            </a:r>
            <a:endParaRPr lang="en-US" dirty="0"/>
          </a:p>
        </p:txBody>
      </p:sp>
      <p:sp>
        <p:nvSpPr>
          <p:cNvPr id="4" name="Text Placeholder 3"/>
          <p:cNvSpPr>
            <a:spLocks noGrp="1"/>
          </p:cNvSpPr>
          <p:nvPr>
            <p:ph type="body" sz="quarter" idx="13"/>
          </p:nvPr>
        </p:nvSpPr>
        <p:spPr/>
        <p:txBody>
          <a:bodyPr>
            <a:normAutofit lnSpcReduction="10000"/>
          </a:bodyPr>
          <a:lstStyle/>
          <a:p>
            <a:pPr lvl="1"/>
            <a:r>
              <a:rPr lang="en-US" b="1" dirty="0"/>
              <a:t>Reference script libraries</a:t>
            </a:r>
            <a:r>
              <a:rPr lang="en-US" dirty="0"/>
              <a:t>: This option indicates whether the view you are creating </a:t>
            </a:r>
            <a:r>
              <a:rPr lang="en-US" dirty="0" smtClean="0"/>
              <a:t>should include </a:t>
            </a:r>
            <a:r>
              <a:rPr lang="en-US" b="1" dirty="0" smtClean="0"/>
              <a:t>references </a:t>
            </a:r>
            <a:r>
              <a:rPr lang="en-US" dirty="0" smtClean="0"/>
              <a:t>to </a:t>
            </a:r>
            <a:r>
              <a:rPr lang="en-US" dirty="0"/>
              <a:t>a set of JavaScript </a:t>
            </a:r>
            <a:r>
              <a:rPr lang="en-US" dirty="0" smtClean="0"/>
              <a:t>files </a:t>
            </a:r>
            <a:r>
              <a:rPr lang="en-US" dirty="0"/>
              <a:t>if it makes sense for the view. By default, </a:t>
            </a:r>
            <a:r>
              <a:rPr lang="en-US" dirty="0" smtClean="0"/>
              <a:t>the </a:t>
            </a:r>
            <a:r>
              <a:rPr lang="en-US" b="1" dirty="0" smtClean="0">
                <a:latin typeface="Consolas" charset="0"/>
                <a:ea typeface="Consolas" charset="0"/>
                <a:cs typeface="Consolas" charset="0"/>
              </a:rPr>
              <a:t>_Layout.cshtml </a:t>
            </a:r>
            <a:r>
              <a:rPr lang="en-US" dirty="0" smtClean="0"/>
              <a:t>file </a:t>
            </a:r>
            <a:r>
              <a:rPr lang="en-US" dirty="0"/>
              <a:t>references the main </a:t>
            </a:r>
            <a:r>
              <a:rPr lang="en-US" b="1" dirty="0"/>
              <a:t>jQuery</a:t>
            </a:r>
            <a:r>
              <a:rPr lang="en-US" dirty="0"/>
              <a:t> library, but doesn’t reference the </a:t>
            </a:r>
            <a:r>
              <a:rPr lang="en-US" dirty="0" smtClean="0"/>
              <a:t>jQuery Validation </a:t>
            </a:r>
            <a:r>
              <a:rPr lang="en-US" dirty="0"/>
              <a:t>library or the Unobtrusive jQuery Validation </a:t>
            </a:r>
            <a:r>
              <a:rPr lang="en-US" dirty="0" smtClean="0"/>
              <a:t>library. When </a:t>
            </a:r>
            <a:r>
              <a:rPr lang="en-US" dirty="0"/>
              <a:t>creating a </a:t>
            </a:r>
            <a:r>
              <a:rPr lang="en-US" b="1" dirty="0"/>
              <a:t>view</a:t>
            </a:r>
            <a:r>
              <a:rPr lang="en-US" dirty="0"/>
              <a:t> that will contain a data entry form, such as an </a:t>
            </a:r>
            <a:r>
              <a:rPr lang="en-US" b="1" dirty="0"/>
              <a:t>Edit</a:t>
            </a:r>
            <a:r>
              <a:rPr lang="en-US" dirty="0"/>
              <a:t> view or a </a:t>
            </a:r>
            <a:r>
              <a:rPr lang="en-US" b="1" dirty="0" smtClean="0"/>
              <a:t>Create</a:t>
            </a:r>
            <a:r>
              <a:rPr lang="en-US" dirty="0" smtClean="0"/>
              <a:t> view</a:t>
            </a:r>
            <a:r>
              <a:rPr lang="en-US" dirty="0"/>
              <a:t>, selecting the Reference script libraries option adds a script reference to the </a:t>
            </a:r>
            <a:r>
              <a:rPr lang="en-US" b="1" dirty="0" smtClean="0">
                <a:latin typeface="Consolas" charset="0"/>
                <a:ea typeface="Consolas" charset="0"/>
                <a:cs typeface="Consolas" charset="0"/>
              </a:rPr>
              <a:t>jqueryval</a:t>
            </a:r>
            <a:r>
              <a:rPr lang="en-US" dirty="0"/>
              <a:t> </a:t>
            </a:r>
            <a:r>
              <a:rPr lang="en-US" dirty="0" smtClean="0"/>
              <a:t>bundle</a:t>
            </a:r>
            <a:r>
              <a:rPr lang="en-US" dirty="0"/>
              <a:t>. These libraries are necessary for implementing client-side validation. In all </a:t>
            </a:r>
            <a:r>
              <a:rPr lang="en-US" dirty="0" smtClean="0"/>
              <a:t>other cases</a:t>
            </a:r>
            <a:r>
              <a:rPr lang="en-US" dirty="0"/>
              <a:t>, this checkbox is completely ignored</a:t>
            </a:r>
            <a:r>
              <a:rPr lang="en-US" dirty="0" smtClean="0"/>
              <a:t>.</a:t>
            </a:r>
          </a:p>
          <a:p>
            <a:pPr lvl="1"/>
            <a:r>
              <a:rPr lang="en-US" b="1" dirty="0"/>
              <a:t>Create as a partial view</a:t>
            </a:r>
            <a:r>
              <a:rPr lang="en-US" dirty="0"/>
              <a:t>: Selecting this option indicates that the </a:t>
            </a:r>
            <a:r>
              <a:rPr lang="en-US" b="1" dirty="0"/>
              <a:t>view</a:t>
            </a:r>
            <a:r>
              <a:rPr lang="en-US" dirty="0"/>
              <a:t> you will create is </a:t>
            </a:r>
            <a:r>
              <a:rPr lang="en-US" dirty="0" smtClean="0"/>
              <a:t>not a </a:t>
            </a:r>
            <a:r>
              <a:rPr lang="en-US" dirty="0"/>
              <a:t>full view, thus the Layout option is </a:t>
            </a:r>
            <a:r>
              <a:rPr lang="en-US" b="1" dirty="0"/>
              <a:t>disabled</a:t>
            </a:r>
            <a:r>
              <a:rPr lang="en-US" dirty="0"/>
              <a:t>. The resulting partial view looks much like </a:t>
            </a:r>
            <a:r>
              <a:rPr lang="en-US" dirty="0" smtClean="0"/>
              <a:t>a regular </a:t>
            </a:r>
            <a:r>
              <a:rPr lang="en-US" dirty="0"/>
              <a:t>view, except you’ll have no </a:t>
            </a:r>
            <a:r>
              <a:rPr lang="en-US" sz="1800" b="1" dirty="0">
                <a:latin typeface="Consolas" charset="0"/>
                <a:ea typeface="Consolas" charset="0"/>
                <a:cs typeface="Consolas" charset="0"/>
              </a:rPr>
              <a:t>&lt;html&gt; </a:t>
            </a:r>
            <a:r>
              <a:rPr lang="en-US" dirty="0"/>
              <a:t>tag or </a:t>
            </a:r>
            <a:r>
              <a:rPr lang="en-US" sz="1800" b="1" dirty="0">
                <a:latin typeface="Consolas" charset="0"/>
                <a:ea typeface="Consolas" charset="0"/>
                <a:cs typeface="Consolas" charset="0"/>
              </a:rPr>
              <a:t>&lt;head&gt; </a:t>
            </a:r>
            <a:r>
              <a:rPr lang="en-US" dirty="0"/>
              <a:t>tag at the top of the view</a:t>
            </a:r>
            <a:r>
              <a:rPr lang="en-US" dirty="0" smtClean="0"/>
              <a:t>.</a:t>
            </a:r>
          </a:p>
          <a:p>
            <a:pPr lvl="1"/>
            <a:r>
              <a:rPr lang="en-US" b="1" dirty="0"/>
              <a:t>Use a layout page: </a:t>
            </a:r>
            <a:r>
              <a:rPr lang="en-US" dirty="0"/>
              <a:t>This option determines whether or not the view you are creating </a:t>
            </a:r>
            <a:r>
              <a:rPr lang="en-US" dirty="0" smtClean="0"/>
              <a:t>references a </a:t>
            </a:r>
            <a:r>
              <a:rPr lang="en-US" dirty="0"/>
              <a:t>layout or is a fully self-contained view. Specifying a layout is not necessary if </a:t>
            </a:r>
            <a:r>
              <a:rPr lang="en-US" dirty="0" smtClean="0"/>
              <a:t>you choose </a:t>
            </a:r>
            <a:r>
              <a:rPr lang="en-US" dirty="0"/>
              <a:t>to use the default layout because the layout is already </a:t>
            </a:r>
            <a:r>
              <a:rPr lang="en-US" dirty="0" smtClean="0"/>
              <a:t>specified </a:t>
            </a:r>
            <a:r>
              <a:rPr lang="en-US" dirty="0"/>
              <a:t>in the </a:t>
            </a:r>
            <a:r>
              <a:rPr lang="en-US" sz="1600" b="1" dirty="0">
                <a:latin typeface="Consolas" charset="0"/>
                <a:ea typeface="Consolas" charset="0"/>
                <a:cs typeface="Consolas" charset="0"/>
              </a:rPr>
              <a:t>_</a:t>
            </a:r>
            <a:r>
              <a:rPr lang="en-US" sz="1600" b="1" dirty="0" smtClean="0">
                <a:latin typeface="Consolas" charset="0"/>
                <a:ea typeface="Consolas" charset="0"/>
                <a:cs typeface="Consolas" charset="0"/>
              </a:rPr>
              <a:t>ViewStart.cshtml </a:t>
            </a:r>
            <a:r>
              <a:rPr lang="en-US" dirty="0" smtClean="0"/>
              <a:t>file</a:t>
            </a:r>
            <a:r>
              <a:rPr lang="en-US" dirty="0"/>
              <a:t>. However, you can use this option to override the default Layout </a:t>
            </a:r>
            <a:r>
              <a:rPr lang="en-US" dirty="0" smtClean="0"/>
              <a:t>file</a:t>
            </a:r>
            <a:r>
              <a:rPr lang="en-US" dirty="0"/>
              <a:t>.</a:t>
            </a:r>
          </a:p>
        </p:txBody>
      </p:sp>
    </p:spTree>
    <p:extLst>
      <p:ext uri="{BB962C8B-B14F-4D97-AF65-F5344CB8AC3E}">
        <p14:creationId xmlns:p14="http://schemas.microsoft.com/office/powerpoint/2010/main" val="776320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800" dirty="0"/>
              <a:t>THE RAZOR VIEW ENGINE</a:t>
            </a:r>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70697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 Is Razor</a:t>
            </a:r>
            <a:r>
              <a:rPr lang="en-US" dirty="0" smtClean="0"/>
              <a:t>? </a:t>
            </a:r>
            <a:endParaRPr lang="en-US" dirty="0"/>
          </a:p>
        </p:txBody>
      </p:sp>
      <p:sp>
        <p:nvSpPr>
          <p:cNvPr id="3" name="Text Placeholder 2"/>
          <p:cNvSpPr>
            <a:spLocks noGrp="1"/>
          </p:cNvSpPr>
          <p:nvPr>
            <p:ph type="body" sz="quarter" idx="13"/>
          </p:nvPr>
        </p:nvSpPr>
        <p:spPr/>
        <p:txBody>
          <a:bodyPr/>
          <a:lstStyle/>
          <a:p>
            <a:r>
              <a:rPr lang="en-US" b="1" dirty="0"/>
              <a:t>Razor</a:t>
            </a:r>
            <a:r>
              <a:rPr lang="en-US" dirty="0"/>
              <a:t> provides a streamlined syntax for expressing views that minimizes the amount of syntax </a:t>
            </a:r>
            <a:r>
              <a:rPr lang="en-US" dirty="0" smtClean="0"/>
              <a:t>and extra </a:t>
            </a:r>
            <a:r>
              <a:rPr lang="en-US" dirty="0"/>
              <a:t>characters. </a:t>
            </a:r>
            <a:endParaRPr lang="en-US" dirty="0" smtClean="0"/>
          </a:p>
          <a:p>
            <a:r>
              <a:rPr lang="en-US" dirty="0" smtClean="0"/>
              <a:t>It </a:t>
            </a:r>
            <a:r>
              <a:rPr lang="en-US" dirty="0"/>
              <a:t>effectively gets out of your way and puts as little syntax as possible between </a:t>
            </a:r>
            <a:r>
              <a:rPr lang="en-US" dirty="0" smtClean="0"/>
              <a:t>you </a:t>
            </a:r>
            <a:r>
              <a:rPr lang="en-US" dirty="0"/>
              <a:t>and your view markup. </a:t>
            </a:r>
            <a:endParaRPr lang="en-US" dirty="0" smtClean="0"/>
          </a:p>
          <a:p>
            <a:r>
              <a:rPr lang="en-US" smtClean="0"/>
              <a:t>Enhanced </a:t>
            </a:r>
            <a:r>
              <a:rPr lang="en-US" dirty="0"/>
              <a:t>with the </a:t>
            </a:r>
            <a:r>
              <a:rPr lang="en-US" dirty="0" smtClean="0"/>
              <a:t>first-rate </a:t>
            </a:r>
            <a:r>
              <a:rPr lang="en-US" dirty="0"/>
              <a:t>IntelliSense support for </a:t>
            </a:r>
            <a:r>
              <a:rPr lang="en-US" b="1" dirty="0"/>
              <a:t>Razor</a:t>
            </a:r>
            <a:r>
              <a:rPr lang="en-US" dirty="0"/>
              <a:t> in Visual Studio.</a:t>
            </a:r>
          </a:p>
        </p:txBody>
      </p:sp>
    </p:spTree>
    <p:extLst>
      <p:ext uri="{BB962C8B-B14F-4D97-AF65-F5344CB8AC3E}">
        <p14:creationId xmlns:p14="http://schemas.microsoft.com/office/powerpoint/2010/main" val="1749225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 Is Razor</a:t>
            </a:r>
            <a:r>
              <a:rPr lang="en-US" dirty="0" smtClean="0"/>
              <a:t>? (cont’d)</a:t>
            </a:r>
            <a:endParaRPr lang="en-US" dirty="0"/>
          </a:p>
        </p:txBody>
      </p:sp>
      <p:sp>
        <p:nvSpPr>
          <p:cNvPr id="3" name="Text Placeholder 2"/>
          <p:cNvSpPr>
            <a:spLocks noGrp="1"/>
          </p:cNvSpPr>
          <p:nvPr>
            <p:ph type="body" sz="quarter" idx="13"/>
          </p:nvPr>
        </p:nvSpPr>
        <p:spPr>
          <a:xfrm>
            <a:off x="433388" y="1017497"/>
            <a:ext cx="8447087" cy="778936"/>
          </a:xfrm>
        </p:spPr>
        <p:txBody>
          <a:bodyPr/>
          <a:lstStyle/>
          <a:p>
            <a:r>
              <a:rPr lang="en-US" smtClean="0"/>
              <a:t>The </a:t>
            </a:r>
            <a:r>
              <a:rPr lang="en-US" dirty="0"/>
              <a:t>following example demonstrates a simple Razor view that contains a bit </a:t>
            </a:r>
            <a:r>
              <a:rPr lang="en-US" dirty="0" smtClean="0"/>
              <a:t>of view </a:t>
            </a:r>
            <a:r>
              <a:rPr lang="en-US" dirty="0"/>
              <a:t>logic:</a:t>
            </a:r>
          </a:p>
        </p:txBody>
      </p:sp>
      <p:pic>
        <p:nvPicPr>
          <p:cNvPr id="4" name="Picture 3"/>
          <p:cNvPicPr>
            <a:picLocks noChangeAspect="1"/>
          </p:cNvPicPr>
          <p:nvPr/>
        </p:nvPicPr>
        <p:blipFill>
          <a:blip r:embed="rId2"/>
          <a:stretch>
            <a:fillRect/>
          </a:stretch>
        </p:blipFill>
        <p:spPr>
          <a:xfrm>
            <a:off x="821791" y="1796433"/>
            <a:ext cx="5287696" cy="3182060"/>
          </a:xfrm>
          <a:prstGeom prst="rect">
            <a:avLst/>
          </a:prstGeom>
        </p:spPr>
      </p:pic>
    </p:spTree>
    <p:extLst>
      <p:ext uri="{BB962C8B-B14F-4D97-AF65-F5344CB8AC3E}">
        <p14:creationId xmlns:p14="http://schemas.microsoft.com/office/powerpoint/2010/main" val="2023473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 Expressions</a:t>
            </a:r>
          </a:p>
        </p:txBody>
      </p:sp>
      <p:sp>
        <p:nvSpPr>
          <p:cNvPr id="3" name="Text Placeholder 2"/>
          <p:cNvSpPr>
            <a:spLocks noGrp="1"/>
          </p:cNvSpPr>
          <p:nvPr>
            <p:ph type="body" sz="quarter" idx="13"/>
          </p:nvPr>
        </p:nvSpPr>
        <p:spPr>
          <a:xfrm>
            <a:off x="433388" y="1017496"/>
            <a:ext cx="8447087" cy="2510631"/>
          </a:xfrm>
        </p:spPr>
        <p:txBody>
          <a:bodyPr/>
          <a:lstStyle/>
          <a:p>
            <a:r>
              <a:rPr lang="en-US" dirty="0"/>
              <a:t>The key transition character in </a:t>
            </a:r>
            <a:r>
              <a:rPr lang="en-US" b="1" dirty="0"/>
              <a:t>Razor</a:t>
            </a:r>
            <a:r>
              <a:rPr lang="en-US" dirty="0"/>
              <a:t> is the “at” sign (</a:t>
            </a:r>
            <a:r>
              <a:rPr lang="en-US" b="1" dirty="0">
                <a:latin typeface="Consolas" charset="0"/>
                <a:ea typeface="Consolas" charset="0"/>
                <a:cs typeface="Consolas" charset="0"/>
              </a:rPr>
              <a:t>@</a:t>
            </a:r>
            <a:r>
              <a:rPr lang="en-US" dirty="0"/>
              <a:t>). </a:t>
            </a:r>
            <a:endParaRPr lang="en-US" dirty="0" smtClean="0"/>
          </a:p>
          <a:p>
            <a:r>
              <a:rPr lang="en-US" dirty="0" smtClean="0"/>
              <a:t>This </a:t>
            </a:r>
            <a:r>
              <a:rPr lang="en-US" dirty="0"/>
              <a:t>single character is used to </a:t>
            </a:r>
            <a:r>
              <a:rPr lang="en-US" dirty="0" smtClean="0"/>
              <a:t>transition from </a:t>
            </a:r>
            <a:r>
              <a:rPr lang="en-US" b="1" dirty="0"/>
              <a:t>markup</a:t>
            </a:r>
            <a:r>
              <a:rPr lang="en-US" dirty="0"/>
              <a:t> </a:t>
            </a:r>
            <a:r>
              <a:rPr lang="en-US" b="1" dirty="0"/>
              <a:t>to</a:t>
            </a:r>
            <a:r>
              <a:rPr lang="en-US" dirty="0"/>
              <a:t> </a:t>
            </a:r>
            <a:r>
              <a:rPr lang="en-US" b="1" dirty="0"/>
              <a:t>code</a:t>
            </a:r>
            <a:r>
              <a:rPr lang="en-US" dirty="0"/>
              <a:t> and sometimes also to transition back. </a:t>
            </a:r>
            <a:endParaRPr lang="en-US" dirty="0" smtClean="0"/>
          </a:p>
          <a:p>
            <a:r>
              <a:rPr lang="en-US" dirty="0" smtClean="0"/>
              <a:t>The </a:t>
            </a:r>
            <a:r>
              <a:rPr lang="en-US" dirty="0"/>
              <a:t>two basic types of transitions </a:t>
            </a:r>
            <a:r>
              <a:rPr lang="en-US" dirty="0" smtClean="0"/>
              <a:t>are </a:t>
            </a:r>
            <a:r>
              <a:rPr lang="en-US" b="1" dirty="0" smtClean="0"/>
              <a:t>code </a:t>
            </a:r>
            <a:r>
              <a:rPr lang="en-US" b="1" dirty="0"/>
              <a:t>expressions </a:t>
            </a:r>
            <a:r>
              <a:rPr lang="en-US" dirty="0"/>
              <a:t>and </a:t>
            </a:r>
            <a:r>
              <a:rPr lang="en-US" b="1" dirty="0"/>
              <a:t>code blocks</a:t>
            </a:r>
            <a:r>
              <a:rPr lang="en-US" dirty="0"/>
              <a:t>. </a:t>
            </a:r>
            <a:endParaRPr lang="en-US" dirty="0" smtClean="0"/>
          </a:p>
          <a:p>
            <a:r>
              <a:rPr lang="en-US" b="1" dirty="0" smtClean="0"/>
              <a:t>Expressions</a:t>
            </a:r>
            <a:r>
              <a:rPr lang="en-US" dirty="0" smtClean="0"/>
              <a:t> </a:t>
            </a:r>
            <a:r>
              <a:rPr lang="en-US" dirty="0"/>
              <a:t>are evaluated and written to the response</a:t>
            </a:r>
            <a:r>
              <a:rPr lang="en-US" dirty="0" smtClean="0"/>
              <a:t>.</a:t>
            </a:r>
          </a:p>
          <a:p>
            <a:r>
              <a:rPr lang="en-US" dirty="0"/>
              <a:t>For example, in the following snippet:</a:t>
            </a:r>
          </a:p>
        </p:txBody>
      </p:sp>
      <p:pic>
        <p:nvPicPr>
          <p:cNvPr id="4" name="Picture 3"/>
          <p:cNvPicPr>
            <a:picLocks noChangeAspect="1"/>
          </p:cNvPicPr>
          <p:nvPr/>
        </p:nvPicPr>
        <p:blipFill>
          <a:blip r:embed="rId2"/>
          <a:stretch>
            <a:fillRect/>
          </a:stretch>
        </p:blipFill>
        <p:spPr>
          <a:xfrm>
            <a:off x="810496" y="3621484"/>
            <a:ext cx="4787900" cy="457200"/>
          </a:xfrm>
          <a:prstGeom prst="rect">
            <a:avLst/>
          </a:prstGeom>
        </p:spPr>
      </p:pic>
      <p:sp>
        <p:nvSpPr>
          <p:cNvPr id="5" name="Text Placeholder 2"/>
          <p:cNvSpPr txBox="1">
            <a:spLocks/>
          </p:cNvSpPr>
          <p:nvPr/>
        </p:nvSpPr>
        <p:spPr>
          <a:xfrm>
            <a:off x="433388" y="4172041"/>
            <a:ext cx="8447087" cy="15733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notice that the expression </a:t>
            </a:r>
            <a:r>
              <a:rPr lang="en-US" b="1" dirty="0" smtClean="0">
                <a:latin typeface="Consolas" charset="0"/>
                <a:ea typeface="Consolas" charset="0"/>
                <a:cs typeface="Consolas" charset="0"/>
              </a:rPr>
              <a:t>@items.length </a:t>
            </a:r>
            <a:r>
              <a:rPr lang="en-US" dirty="0"/>
              <a:t>is evaluated as an implicit code expression and the </a:t>
            </a:r>
            <a:r>
              <a:rPr lang="en-US" dirty="0" smtClean="0"/>
              <a:t>result, </a:t>
            </a:r>
            <a:r>
              <a:rPr lang="en-US" dirty="0"/>
              <a:t>is displayed in the output. </a:t>
            </a:r>
            <a:endParaRPr lang="en-US" dirty="0" smtClean="0"/>
          </a:p>
          <a:p>
            <a:r>
              <a:rPr lang="en-US" dirty="0" smtClean="0"/>
              <a:t>One </a:t>
            </a:r>
            <a:r>
              <a:rPr lang="en-US" dirty="0"/>
              <a:t>thing to notice, though, is that we didn’t need to demarcate </a:t>
            </a:r>
            <a:r>
              <a:rPr lang="en-US" dirty="0" smtClean="0"/>
              <a:t>the end </a:t>
            </a:r>
            <a:r>
              <a:rPr lang="en-US" dirty="0"/>
              <a:t>of the code </a:t>
            </a:r>
            <a:r>
              <a:rPr lang="en-US" dirty="0" smtClean="0"/>
              <a:t>expression.</a:t>
            </a:r>
          </a:p>
        </p:txBody>
      </p:sp>
    </p:spTree>
    <p:extLst>
      <p:ext uri="{BB962C8B-B14F-4D97-AF65-F5344CB8AC3E}">
        <p14:creationId xmlns:p14="http://schemas.microsoft.com/office/powerpoint/2010/main" val="648969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 </a:t>
            </a:r>
            <a:r>
              <a:rPr lang="en-US" dirty="0" smtClean="0"/>
              <a:t>Expressions (cont’d)</a:t>
            </a:r>
            <a:endParaRPr lang="en-US" dirty="0"/>
          </a:p>
        </p:txBody>
      </p:sp>
      <p:sp>
        <p:nvSpPr>
          <p:cNvPr id="3" name="Text Placeholder 2"/>
          <p:cNvSpPr>
            <a:spLocks noGrp="1"/>
          </p:cNvSpPr>
          <p:nvPr>
            <p:ph type="body" sz="quarter" idx="13"/>
          </p:nvPr>
        </p:nvSpPr>
        <p:spPr>
          <a:xfrm>
            <a:off x="433388" y="1017496"/>
            <a:ext cx="8447087" cy="715256"/>
          </a:xfrm>
        </p:spPr>
        <p:txBody>
          <a:bodyPr>
            <a:normAutofit/>
          </a:bodyPr>
          <a:lstStyle/>
          <a:p>
            <a:r>
              <a:rPr lang="en-US" dirty="0"/>
              <a:t>In contrast, with a </a:t>
            </a:r>
            <a:r>
              <a:rPr lang="en-US" b="1" dirty="0"/>
              <a:t>Web Forms view</a:t>
            </a:r>
            <a:r>
              <a:rPr lang="en-US" dirty="0"/>
              <a:t>, which supports only </a:t>
            </a:r>
            <a:r>
              <a:rPr lang="en-US"/>
              <a:t>explicit </a:t>
            </a:r>
            <a:r>
              <a:rPr lang="en-US" smtClean="0"/>
              <a:t>code expressions</a:t>
            </a:r>
            <a:r>
              <a:rPr lang="en-US" dirty="0"/>
              <a:t>, this would look like:</a:t>
            </a:r>
          </a:p>
        </p:txBody>
      </p:sp>
      <p:pic>
        <p:nvPicPr>
          <p:cNvPr id="6" name="Picture 5"/>
          <p:cNvPicPr>
            <a:picLocks noChangeAspect="1"/>
          </p:cNvPicPr>
          <p:nvPr/>
        </p:nvPicPr>
        <p:blipFill>
          <a:blip r:embed="rId2"/>
          <a:stretch>
            <a:fillRect/>
          </a:stretch>
        </p:blipFill>
        <p:spPr>
          <a:xfrm>
            <a:off x="793638" y="1732752"/>
            <a:ext cx="5549900" cy="482600"/>
          </a:xfrm>
          <a:prstGeom prst="rect">
            <a:avLst/>
          </a:prstGeom>
        </p:spPr>
      </p:pic>
      <p:sp>
        <p:nvSpPr>
          <p:cNvPr id="7" name="Text Placeholder 2"/>
          <p:cNvSpPr txBox="1">
            <a:spLocks/>
          </p:cNvSpPr>
          <p:nvPr/>
        </p:nvSpPr>
        <p:spPr>
          <a:xfrm>
            <a:off x="433387" y="2318965"/>
            <a:ext cx="8447087" cy="12496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Razor</a:t>
            </a:r>
            <a:r>
              <a:rPr lang="en-US" dirty="0"/>
              <a:t> is smart enough to know that the space character after the expression is not a valid </a:t>
            </a:r>
            <a:r>
              <a:rPr lang="en-US" dirty="0" smtClean="0"/>
              <a:t>identifier, so </a:t>
            </a:r>
            <a:r>
              <a:rPr lang="en-US" dirty="0"/>
              <a:t>it transitions smoothly back into markup.</a:t>
            </a:r>
          </a:p>
        </p:txBody>
      </p:sp>
    </p:spTree>
    <p:extLst>
      <p:ext uri="{BB962C8B-B14F-4D97-AF65-F5344CB8AC3E}">
        <p14:creationId xmlns:p14="http://schemas.microsoft.com/office/powerpoint/2010/main" val="297703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 </a:t>
            </a:r>
            <a:r>
              <a:rPr lang="en-US" dirty="0" smtClean="0"/>
              <a:t>Expressions (cont’d)</a:t>
            </a:r>
            <a:endParaRPr lang="en-US" dirty="0"/>
          </a:p>
        </p:txBody>
      </p:sp>
      <p:sp>
        <p:nvSpPr>
          <p:cNvPr id="3" name="Text Placeholder 2"/>
          <p:cNvSpPr>
            <a:spLocks noGrp="1"/>
          </p:cNvSpPr>
          <p:nvPr>
            <p:ph type="body" sz="quarter" idx="13"/>
          </p:nvPr>
        </p:nvSpPr>
        <p:spPr>
          <a:xfrm>
            <a:off x="433388" y="1017496"/>
            <a:ext cx="8447087" cy="2494447"/>
          </a:xfrm>
        </p:spPr>
        <p:txBody>
          <a:bodyPr>
            <a:normAutofit/>
          </a:bodyPr>
          <a:lstStyle/>
          <a:p>
            <a:r>
              <a:rPr lang="en-US" dirty="0"/>
              <a:t>Notice that in the </a:t>
            </a:r>
            <a:r>
              <a:rPr lang="en-US" b="1" dirty="0"/>
              <a:t>unordered list</a:t>
            </a:r>
            <a:r>
              <a:rPr lang="en-US" dirty="0"/>
              <a:t>, the character after the </a:t>
            </a:r>
            <a:r>
              <a:rPr lang="en-US" b="1" dirty="0">
                <a:latin typeface="Consolas" charset="0"/>
                <a:ea typeface="Consolas" charset="0"/>
                <a:cs typeface="Consolas" charset="0"/>
              </a:rPr>
              <a:t>@item </a:t>
            </a:r>
            <a:r>
              <a:rPr lang="en-US" dirty="0"/>
              <a:t>code expression is a valid </a:t>
            </a:r>
            <a:r>
              <a:rPr lang="en-US" dirty="0" smtClean="0"/>
              <a:t>code character</a:t>
            </a:r>
            <a:r>
              <a:rPr lang="en-US" dirty="0"/>
              <a:t>. </a:t>
            </a:r>
            <a:endParaRPr lang="en-US" dirty="0" smtClean="0"/>
          </a:p>
          <a:p>
            <a:r>
              <a:rPr lang="en-US" dirty="0" smtClean="0"/>
              <a:t>How </a:t>
            </a:r>
            <a:r>
              <a:rPr lang="en-US" dirty="0"/>
              <a:t>does </a:t>
            </a:r>
            <a:r>
              <a:rPr lang="en-US" b="1" dirty="0"/>
              <a:t>Razor</a:t>
            </a:r>
            <a:r>
              <a:rPr lang="en-US" dirty="0"/>
              <a:t> know that the </a:t>
            </a:r>
            <a:r>
              <a:rPr lang="en-US" b="1" dirty="0"/>
              <a:t>dot</a:t>
            </a:r>
            <a:r>
              <a:rPr lang="en-US" dirty="0"/>
              <a:t> after the expression isn’t meant to start referencing </a:t>
            </a:r>
            <a:r>
              <a:rPr lang="en-US" dirty="0" smtClean="0"/>
              <a:t>a property </a:t>
            </a:r>
            <a:r>
              <a:rPr lang="en-US" dirty="0"/>
              <a:t>or method of the current expression? </a:t>
            </a:r>
            <a:endParaRPr lang="en-US" dirty="0" smtClean="0"/>
          </a:p>
          <a:p>
            <a:r>
              <a:rPr lang="en-US" dirty="0" smtClean="0"/>
              <a:t>Well</a:t>
            </a:r>
            <a:r>
              <a:rPr lang="en-US" dirty="0"/>
              <a:t>, </a:t>
            </a:r>
            <a:r>
              <a:rPr lang="en-US" b="1" dirty="0"/>
              <a:t>Razor</a:t>
            </a:r>
            <a:r>
              <a:rPr lang="en-US" dirty="0"/>
              <a:t> peeks at the next character and sees </a:t>
            </a:r>
            <a:r>
              <a:rPr lang="en-US" dirty="0" smtClean="0"/>
              <a:t>an angle </a:t>
            </a:r>
            <a:r>
              <a:rPr lang="en-US" dirty="0"/>
              <a:t>bracket, which isn’t a valid </a:t>
            </a:r>
            <a:r>
              <a:rPr lang="en-US" dirty="0" smtClean="0"/>
              <a:t>identifier</a:t>
            </a:r>
            <a:r>
              <a:rPr lang="en-US" dirty="0"/>
              <a:t>, and transitions back into markup mode. </a:t>
            </a:r>
            <a:endParaRPr lang="en-US" dirty="0" smtClean="0"/>
          </a:p>
          <a:p>
            <a:r>
              <a:rPr lang="en-US" dirty="0" smtClean="0"/>
              <a:t>Thus </a:t>
            </a:r>
            <a:r>
              <a:rPr lang="en-US" dirty="0"/>
              <a:t>the </a:t>
            </a:r>
            <a:r>
              <a:rPr lang="en-US" dirty="0" smtClean="0"/>
              <a:t>first list </a:t>
            </a:r>
            <a:r>
              <a:rPr lang="en-US" dirty="0"/>
              <a:t>item renders out:</a:t>
            </a:r>
          </a:p>
        </p:txBody>
      </p:sp>
      <p:pic>
        <p:nvPicPr>
          <p:cNvPr id="4" name="Picture 3"/>
          <p:cNvPicPr>
            <a:picLocks noChangeAspect="1"/>
          </p:cNvPicPr>
          <p:nvPr/>
        </p:nvPicPr>
        <p:blipFill>
          <a:blip r:embed="rId2"/>
          <a:stretch>
            <a:fillRect/>
          </a:stretch>
        </p:blipFill>
        <p:spPr>
          <a:xfrm>
            <a:off x="770731" y="3511943"/>
            <a:ext cx="3886200" cy="444500"/>
          </a:xfrm>
          <a:prstGeom prst="rect">
            <a:avLst/>
          </a:prstGeom>
        </p:spPr>
      </p:pic>
    </p:spTree>
    <p:extLst>
      <p:ext uri="{BB962C8B-B14F-4D97-AF65-F5344CB8AC3E}">
        <p14:creationId xmlns:p14="http://schemas.microsoft.com/office/powerpoint/2010/main" val="818706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 </a:t>
            </a:r>
            <a:r>
              <a:rPr lang="en-US" dirty="0" smtClean="0"/>
              <a:t>Expressions (cont’d)</a:t>
            </a:r>
            <a:endParaRPr lang="en-US" dirty="0"/>
          </a:p>
        </p:txBody>
      </p:sp>
      <p:sp>
        <p:nvSpPr>
          <p:cNvPr id="3" name="Text Placeholder 2"/>
          <p:cNvSpPr>
            <a:spLocks noGrp="1"/>
          </p:cNvSpPr>
          <p:nvPr>
            <p:ph type="body" sz="quarter" idx="13"/>
          </p:nvPr>
        </p:nvSpPr>
        <p:spPr>
          <a:xfrm>
            <a:off x="433388" y="1017497"/>
            <a:ext cx="8447087" cy="2106030"/>
          </a:xfrm>
        </p:spPr>
        <p:txBody>
          <a:bodyPr>
            <a:normAutofit/>
          </a:bodyPr>
          <a:lstStyle/>
          <a:p>
            <a:r>
              <a:rPr lang="en-US" dirty="0"/>
              <a:t>This ability for </a:t>
            </a:r>
            <a:r>
              <a:rPr lang="en-US" b="1" dirty="0"/>
              <a:t>Razor</a:t>
            </a:r>
            <a:r>
              <a:rPr lang="en-US" dirty="0"/>
              <a:t> to automatically transition back from code to markup is one of its big </a:t>
            </a:r>
            <a:r>
              <a:rPr lang="en-US" dirty="0" smtClean="0"/>
              <a:t>appeals and </a:t>
            </a:r>
            <a:r>
              <a:rPr lang="en-US" dirty="0"/>
              <a:t>is the secret sauce in keeping the syntax compact and clean. </a:t>
            </a:r>
            <a:endParaRPr lang="en-US" dirty="0" smtClean="0"/>
          </a:p>
          <a:p>
            <a:r>
              <a:rPr lang="en-US" dirty="0" smtClean="0"/>
              <a:t>However</a:t>
            </a:r>
            <a:r>
              <a:rPr lang="en-US" dirty="0"/>
              <a:t>, this feature might </a:t>
            </a:r>
            <a:r>
              <a:rPr lang="en-US" dirty="0" smtClean="0"/>
              <a:t>make some </a:t>
            </a:r>
            <a:r>
              <a:rPr lang="en-US" dirty="0"/>
              <a:t>of you worry that ambiguities can occur. </a:t>
            </a:r>
            <a:endParaRPr lang="en-US" dirty="0" smtClean="0"/>
          </a:p>
          <a:p>
            <a:r>
              <a:rPr lang="en-US" dirty="0" smtClean="0"/>
              <a:t>For </a:t>
            </a:r>
            <a:r>
              <a:rPr lang="en-US" dirty="0"/>
              <a:t>example, what if you had the following </a:t>
            </a:r>
            <a:r>
              <a:rPr lang="en-US" b="1" dirty="0" smtClean="0"/>
              <a:t>Razor</a:t>
            </a:r>
            <a:r>
              <a:rPr lang="en-US" dirty="0" smtClean="0"/>
              <a:t> snippet</a:t>
            </a:r>
            <a:r>
              <a:rPr lang="en-US" dirty="0"/>
              <a:t>?</a:t>
            </a:r>
          </a:p>
        </p:txBody>
      </p:sp>
      <p:pic>
        <p:nvPicPr>
          <p:cNvPr id="5" name="Picture 4"/>
          <p:cNvPicPr>
            <a:picLocks noChangeAspect="1"/>
          </p:cNvPicPr>
          <p:nvPr/>
        </p:nvPicPr>
        <p:blipFill>
          <a:blip r:embed="rId2"/>
          <a:stretch>
            <a:fillRect/>
          </a:stretch>
        </p:blipFill>
        <p:spPr>
          <a:xfrm>
            <a:off x="776779" y="3123527"/>
            <a:ext cx="4483100" cy="1231900"/>
          </a:xfrm>
          <a:prstGeom prst="rect">
            <a:avLst/>
          </a:prstGeom>
        </p:spPr>
      </p:pic>
      <p:sp>
        <p:nvSpPr>
          <p:cNvPr id="6" name="Text Placeholder 2"/>
          <p:cNvSpPr txBox="1">
            <a:spLocks/>
          </p:cNvSpPr>
          <p:nvPr/>
        </p:nvSpPr>
        <p:spPr>
          <a:xfrm>
            <a:off x="433388" y="4412072"/>
            <a:ext cx="8447087" cy="4431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In this particular case, the hoped-for output was:</a:t>
            </a:r>
            <a:endParaRPr lang="en-US" dirty="0"/>
          </a:p>
        </p:txBody>
      </p:sp>
      <p:pic>
        <p:nvPicPr>
          <p:cNvPr id="7" name="Picture 6"/>
          <p:cNvPicPr>
            <a:picLocks noChangeAspect="1"/>
          </p:cNvPicPr>
          <p:nvPr/>
        </p:nvPicPr>
        <p:blipFill>
          <a:blip r:embed="rId3"/>
          <a:stretch>
            <a:fillRect/>
          </a:stretch>
        </p:blipFill>
        <p:spPr>
          <a:xfrm>
            <a:off x="776779" y="4911867"/>
            <a:ext cx="3213100" cy="381000"/>
          </a:xfrm>
          <a:prstGeom prst="rect">
            <a:avLst/>
          </a:prstGeom>
        </p:spPr>
      </p:pic>
    </p:spTree>
    <p:extLst>
      <p:ext uri="{BB962C8B-B14F-4D97-AF65-F5344CB8AC3E}">
        <p14:creationId xmlns:p14="http://schemas.microsoft.com/office/powerpoint/2010/main" val="1457891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 </a:t>
            </a:r>
            <a:r>
              <a:rPr lang="en-US" dirty="0" smtClean="0"/>
              <a:t>Expressions (cont’d)</a:t>
            </a:r>
            <a:endParaRPr lang="en-US" dirty="0"/>
          </a:p>
        </p:txBody>
      </p:sp>
      <p:sp>
        <p:nvSpPr>
          <p:cNvPr id="3" name="Text Placeholder 2"/>
          <p:cNvSpPr>
            <a:spLocks noGrp="1"/>
          </p:cNvSpPr>
          <p:nvPr>
            <p:ph type="body" sz="quarter" idx="13"/>
          </p:nvPr>
        </p:nvSpPr>
        <p:spPr>
          <a:xfrm>
            <a:off x="433388" y="1017497"/>
            <a:ext cx="8447087" cy="2073661"/>
          </a:xfrm>
        </p:spPr>
        <p:txBody>
          <a:bodyPr>
            <a:normAutofit/>
          </a:bodyPr>
          <a:lstStyle/>
          <a:p>
            <a:r>
              <a:rPr lang="en-US" dirty="0" smtClean="0"/>
              <a:t>The previous example generates </a:t>
            </a:r>
            <a:r>
              <a:rPr lang="en-US" dirty="0"/>
              <a:t>an error that there is no Models property of string. </a:t>
            </a:r>
            <a:endParaRPr lang="en-US" dirty="0" smtClean="0"/>
          </a:p>
          <a:p>
            <a:r>
              <a:rPr lang="en-US" dirty="0" smtClean="0"/>
              <a:t>In </a:t>
            </a:r>
            <a:r>
              <a:rPr lang="en-US" dirty="0"/>
              <a:t>this admittedly edge </a:t>
            </a:r>
            <a:r>
              <a:rPr lang="en-US" dirty="0" smtClean="0"/>
              <a:t>case, Razor </a:t>
            </a:r>
            <a:r>
              <a:rPr lang="en-US" dirty="0"/>
              <a:t>couldn’t understand your intent and thought that </a:t>
            </a:r>
            <a:r>
              <a:rPr lang="en-US" b="1" dirty="0">
                <a:latin typeface="Consolas" charset="0"/>
                <a:ea typeface="Consolas" charset="0"/>
                <a:cs typeface="Consolas" charset="0"/>
              </a:rPr>
              <a:t>@rootNamespace.Models </a:t>
            </a:r>
            <a:r>
              <a:rPr lang="en-US" dirty="0"/>
              <a:t>was the </a:t>
            </a:r>
            <a:r>
              <a:rPr lang="en-US" dirty="0" smtClean="0"/>
              <a:t>code expression</a:t>
            </a:r>
            <a:r>
              <a:rPr lang="en-US" dirty="0"/>
              <a:t>. </a:t>
            </a:r>
            <a:endParaRPr lang="en-US" dirty="0" smtClean="0"/>
          </a:p>
          <a:p>
            <a:r>
              <a:rPr lang="en-US" dirty="0" smtClean="0"/>
              <a:t>Fortunately</a:t>
            </a:r>
            <a:r>
              <a:rPr lang="en-US" dirty="0"/>
              <a:t>, </a:t>
            </a:r>
            <a:r>
              <a:rPr lang="en-US" b="1" dirty="0"/>
              <a:t>Razor</a:t>
            </a:r>
            <a:r>
              <a:rPr lang="en-US" dirty="0"/>
              <a:t> also supports explicit code expressions by wrapping them </a:t>
            </a:r>
            <a:r>
              <a:rPr lang="en-US" dirty="0" smtClean="0"/>
              <a:t>in parentheses</a:t>
            </a:r>
            <a:r>
              <a:rPr lang="en-US" dirty="0"/>
              <a:t>:</a:t>
            </a:r>
          </a:p>
        </p:txBody>
      </p:sp>
      <p:pic>
        <p:nvPicPr>
          <p:cNvPr id="4" name="Picture 3"/>
          <p:cNvPicPr>
            <a:picLocks noChangeAspect="1"/>
          </p:cNvPicPr>
          <p:nvPr/>
        </p:nvPicPr>
        <p:blipFill>
          <a:blip r:embed="rId2"/>
          <a:stretch>
            <a:fillRect/>
          </a:stretch>
        </p:blipFill>
        <p:spPr>
          <a:xfrm>
            <a:off x="781499" y="3091158"/>
            <a:ext cx="4635500" cy="355600"/>
          </a:xfrm>
          <a:prstGeom prst="rect">
            <a:avLst/>
          </a:prstGeom>
        </p:spPr>
      </p:pic>
      <p:sp>
        <p:nvSpPr>
          <p:cNvPr id="8" name="Text Placeholder 2"/>
          <p:cNvSpPr txBox="1">
            <a:spLocks/>
          </p:cNvSpPr>
          <p:nvPr/>
        </p:nvSpPr>
        <p:spPr>
          <a:xfrm>
            <a:off x="433387" y="3565140"/>
            <a:ext cx="8447087" cy="80455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This tells Razor that </a:t>
            </a:r>
            <a:r>
              <a:rPr lang="en-US" b="1" dirty="0"/>
              <a:t>.Models </a:t>
            </a:r>
            <a:r>
              <a:rPr lang="en-US" dirty="0"/>
              <a:t>is literal text and not part of the code </a:t>
            </a:r>
            <a:r>
              <a:rPr lang="en-US"/>
              <a:t>expression</a:t>
            </a:r>
            <a:r>
              <a:rPr lang="en-US" smtClean="0"/>
              <a:t>.</a:t>
            </a:r>
            <a:endParaRPr lang="en-US" dirty="0" smtClean="0"/>
          </a:p>
        </p:txBody>
      </p:sp>
    </p:spTree>
    <p:extLst>
      <p:ext uri="{BB962C8B-B14F-4D97-AF65-F5344CB8AC3E}">
        <p14:creationId xmlns:p14="http://schemas.microsoft.com/office/powerpoint/2010/main" val="938687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 </a:t>
            </a:r>
            <a:r>
              <a:rPr lang="en-US" dirty="0" smtClean="0"/>
              <a:t>Expressions (cont’d)</a:t>
            </a:r>
            <a:endParaRPr lang="en-US" dirty="0"/>
          </a:p>
        </p:txBody>
      </p:sp>
      <p:sp>
        <p:nvSpPr>
          <p:cNvPr id="3" name="Text Placeholder 2"/>
          <p:cNvSpPr>
            <a:spLocks noGrp="1"/>
          </p:cNvSpPr>
          <p:nvPr>
            <p:ph type="body" sz="quarter" idx="13"/>
          </p:nvPr>
        </p:nvSpPr>
        <p:spPr>
          <a:xfrm>
            <a:off x="433388" y="1017497"/>
            <a:ext cx="8447087" cy="1159261"/>
          </a:xfrm>
        </p:spPr>
        <p:txBody>
          <a:bodyPr>
            <a:normAutofit/>
          </a:bodyPr>
          <a:lstStyle/>
          <a:p>
            <a:r>
              <a:rPr lang="en-US" dirty="0"/>
              <a:t>While we’re on the topic of code expressions, we should also look at the case where you intend to show an e-mail address. </a:t>
            </a:r>
          </a:p>
          <a:p>
            <a:r>
              <a:rPr lang="en-US" dirty="0"/>
              <a:t>For example, consider the following e-mail address:</a:t>
            </a:r>
          </a:p>
        </p:txBody>
      </p:sp>
      <p:pic>
        <p:nvPicPr>
          <p:cNvPr id="5" name="Picture 4"/>
          <p:cNvPicPr>
            <a:picLocks noChangeAspect="1"/>
          </p:cNvPicPr>
          <p:nvPr/>
        </p:nvPicPr>
        <p:blipFill>
          <a:blip r:embed="rId2"/>
          <a:stretch>
            <a:fillRect/>
          </a:stretch>
        </p:blipFill>
        <p:spPr>
          <a:xfrm>
            <a:off x="743680" y="2209126"/>
            <a:ext cx="4241800" cy="368300"/>
          </a:xfrm>
          <a:prstGeom prst="rect">
            <a:avLst/>
          </a:prstGeom>
        </p:spPr>
      </p:pic>
      <p:sp>
        <p:nvSpPr>
          <p:cNvPr id="7" name="Text Placeholder 2"/>
          <p:cNvSpPr txBox="1">
            <a:spLocks/>
          </p:cNvSpPr>
          <p:nvPr/>
        </p:nvSpPr>
        <p:spPr>
          <a:xfrm>
            <a:off x="433387" y="2683109"/>
            <a:ext cx="8447087" cy="18727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t>
            </a:r>
            <a:r>
              <a:rPr lang="en-US" dirty="0" smtClean="0"/>
              <a:t>first </a:t>
            </a:r>
            <a:r>
              <a:rPr lang="en-US" dirty="0"/>
              <a:t>glance, this seems like it would cause an error because </a:t>
            </a:r>
            <a:r>
              <a:rPr lang="en-US" b="1" dirty="0"/>
              <a:t>@megacorp.com </a:t>
            </a:r>
            <a:r>
              <a:rPr lang="en-US" dirty="0"/>
              <a:t>looks like a </a:t>
            </a:r>
            <a:r>
              <a:rPr lang="en-US" dirty="0" smtClean="0"/>
              <a:t>valid code </a:t>
            </a:r>
            <a:r>
              <a:rPr lang="en-US" dirty="0"/>
              <a:t>expression where we’re trying to print out the com property of the </a:t>
            </a:r>
            <a:r>
              <a:rPr lang="en-US" b="1" dirty="0"/>
              <a:t>megacorp</a:t>
            </a:r>
            <a:r>
              <a:rPr lang="en-US" dirty="0"/>
              <a:t> variable.</a:t>
            </a:r>
          </a:p>
          <a:p>
            <a:r>
              <a:rPr lang="en-US" dirty="0"/>
              <a:t>Fortunately, Razor is smart enough to recognize the general pattern of an e-mail address and </a:t>
            </a:r>
            <a:r>
              <a:rPr lang="en-US" dirty="0" smtClean="0"/>
              <a:t>will leave </a:t>
            </a:r>
            <a:r>
              <a:rPr lang="en-US" dirty="0"/>
              <a:t>this expression alone.</a:t>
            </a:r>
          </a:p>
        </p:txBody>
      </p:sp>
    </p:spTree>
    <p:extLst>
      <p:ext uri="{BB962C8B-B14F-4D97-AF65-F5344CB8AC3E}">
        <p14:creationId xmlns:p14="http://schemas.microsoft.com/office/powerpoint/2010/main" val="55416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VIEW BASICS (cont’d)</a:t>
            </a:r>
            <a:endParaRPr lang="en-US" dirty="0"/>
          </a:p>
        </p:txBody>
      </p:sp>
      <p:sp>
        <p:nvSpPr>
          <p:cNvPr id="3" name="Text Placeholder 2"/>
          <p:cNvSpPr>
            <a:spLocks noGrp="1"/>
          </p:cNvSpPr>
          <p:nvPr>
            <p:ph type="body" sz="quarter" idx="13"/>
          </p:nvPr>
        </p:nvSpPr>
        <p:spPr>
          <a:xfrm>
            <a:off x="433388" y="1017497"/>
            <a:ext cx="8447087" cy="2182904"/>
          </a:xfrm>
        </p:spPr>
        <p:txBody>
          <a:bodyPr/>
          <a:lstStyle/>
          <a:p>
            <a:r>
              <a:rPr lang="en-US" b="1" dirty="0"/>
              <a:t>V</a:t>
            </a:r>
            <a:r>
              <a:rPr lang="en-US" b="1" dirty="0" smtClean="0"/>
              <a:t>iews</a:t>
            </a:r>
            <a:r>
              <a:rPr lang="en-US" dirty="0" smtClean="0"/>
              <a:t> </a:t>
            </a:r>
            <a:r>
              <a:rPr lang="en-US" dirty="0"/>
              <a:t>offer a </a:t>
            </a:r>
            <a:r>
              <a:rPr lang="en-US" b="1" dirty="0"/>
              <a:t>templating engine</a:t>
            </a:r>
            <a:r>
              <a:rPr lang="en-US" dirty="0"/>
              <a:t>, so let’s take advantage of that by passing a </a:t>
            </a:r>
            <a:r>
              <a:rPr lang="en-US" dirty="0" smtClean="0"/>
              <a:t>tiny bit </a:t>
            </a:r>
            <a:r>
              <a:rPr lang="en-US" dirty="0"/>
              <a:t>of data from the controller to a view. </a:t>
            </a:r>
            <a:endParaRPr lang="en-US" dirty="0" smtClean="0"/>
          </a:p>
          <a:p>
            <a:r>
              <a:rPr lang="en-US" dirty="0" smtClean="0"/>
              <a:t>The </a:t>
            </a:r>
            <a:r>
              <a:rPr lang="en-US" dirty="0"/>
              <a:t>easiest way to do that is using a </a:t>
            </a:r>
            <a:r>
              <a:rPr lang="en-US" b="1" dirty="0">
                <a:latin typeface="Consolas" charset="0"/>
                <a:ea typeface="Consolas" charset="0"/>
                <a:cs typeface="Consolas" charset="0"/>
              </a:rPr>
              <a:t>ViewBag</a:t>
            </a:r>
            <a:r>
              <a:rPr lang="en-US" dirty="0"/>
              <a:t>. </a:t>
            </a:r>
            <a:endParaRPr lang="en-US" dirty="0" smtClean="0"/>
          </a:p>
          <a:p>
            <a:r>
              <a:rPr lang="en-US" b="1" dirty="0" smtClean="0">
                <a:latin typeface="Consolas" charset="0"/>
                <a:ea typeface="Consolas" charset="0"/>
                <a:cs typeface="Consolas" charset="0"/>
              </a:rPr>
              <a:t>ViewBag</a:t>
            </a:r>
            <a:r>
              <a:rPr lang="en-US" dirty="0" smtClean="0"/>
              <a:t> </a:t>
            </a:r>
            <a:r>
              <a:rPr lang="en-US" dirty="0"/>
              <a:t>has limitations, but it can be useful if you’re just passing a little data to the view. </a:t>
            </a:r>
            <a:endParaRPr lang="en-US" dirty="0" smtClean="0"/>
          </a:p>
          <a:p>
            <a:r>
              <a:rPr lang="en-US" dirty="0" smtClean="0"/>
              <a:t>Take </a:t>
            </a:r>
            <a:r>
              <a:rPr lang="en-US" dirty="0"/>
              <a:t>a look at </a:t>
            </a:r>
            <a:r>
              <a:rPr lang="en-US" dirty="0" smtClean="0"/>
              <a:t>the </a:t>
            </a:r>
            <a:r>
              <a:rPr lang="en-US" b="1" dirty="0" smtClean="0">
                <a:latin typeface="Consolas" charset="0"/>
                <a:ea typeface="Consolas" charset="0"/>
                <a:cs typeface="Consolas" charset="0"/>
              </a:rPr>
              <a:t>About</a:t>
            </a:r>
            <a:r>
              <a:rPr lang="en-US" b="1" dirty="0" smtClean="0"/>
              <a:t> </a:t>
            </a:r>
            <a:r>
              <a:rPr lang="en-US" b="1" dirty="0"/>
              <a:t>action </a:t>
            </a:r>
            <a:r>
              <a:rPr lang="en-US" dirty="0"/>
              <a:t>method in </a:t>
            </a:r>
            <a:r>
              <a:rPr lang="en-US" b="1" dirty="0" smtClean="0"/>
              <a:t>HomeController.cs</a:t>
            </a:r>
          </a:p>
        </p:txBody>
      </p:sp>
      <p:pic>
        <p:nvPicPr>
          <p:cNvPr id="4" name="Picture 3"/>
          <p:cNvPicPr>
            <a:picLocks noChangeAspect="1"/>
          </p:cNvPicPr>
          <p:nvPr/>
        </p:nvPicPr>
        <p:blipFill>
          <a:blip r:embed="rId2"/>
          <a:stretch>
            <a:fillRect/>
          </a:stretch>
        </p:blipFill>
        <p:spPr>
          <a:xfrm>
            <a:off x="786085" y="3329470"/>
            <a:ext cx="6019663" cy="1309472"/>
          </a:xfrm>
          <a:prstGeom prst="rect">
            <a:avLst/>
          </a:prstGeom>
        </p:spPr>
      </p:pic>
      <p:sp>
        <p:nvSpPr>
          <p:cNvPr id="5" name="Text Placeholder 2"/>
          <p:cNvSpPr txBox="1">
            <a:spLocks/>
          </p:cNvSpPr>
          <p:nvPr/>
        </p:nvSpPr>
        <p:spPr>
          <a:xfrm>
            <a:off x="433387" y="4768011"/>
            <a:ext cx="8447087" cy="120171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This is nearly identical to the </a:t>
            </a:r>
            <a:r>
              <a:rPr lang="en-US" b="1" dirty="0"/>
              <a:t>Index</a:t>
            </a:r>
            <a:r>
              <a:rPr lang="en-US" dirty="0"/>
              <a:t> method you looked at earlier, but notice that the </a:t>
            </a:r>
            <a:r>
              <a:rPr lang="en-US" dirty="0" smtClean="0"/>
              <a:t>controller sets </a:t>
            </a:r>
            <a:r>
              <a:rPr lang="en-US" dirty="0"/>
              <a:t>the </a:t>
            </a:r>
            <a:r>
              <a:rPr lang="en-US" b="1" dirty="0" smtClean="0">
                <a:latin typeface="Consolas" charset="0"/>
                <a:ea typeface="Consolas" charset="0"/>
                <a:cs typeface="Consolas" charset="0"/>
              </a:rPr>
              <a:t>ViewBag.Message</a:t>
            </a:r>
            <a:r>
              <a:rPr lang="en-US" dirty="0" smtClean="0"/>
              <a:t> </a:t>
            </a:r>
            <a:r>
              <a:rPr lang="en-US" dirty="0"/>
              <a:t>property to a </a:t>
            </a:r>
            <a:r>
              <a:rPr lang="en-US" b="1" dirty="0">
                <a:latin typeface="Consolas" charset="0"/>
                <a:ea typeface="Consolas" charset="0"/>
                <a:cs typeface="Consolas" charset="0"/>
              </a:rPr>
              <a:t>string</a:t>
            </a:r>
            <a:r>
              <a:rPr lang="en-US" dirty="0"/>
              <a:t> before calling </a:t>
            </a:r>
            <a:r>
              <a:rPr lang="en-US" b="1" dirty="0">
                <a:latin typeface="Consolas" charset="0"/>
                <a:ea typeface="Consolas" charset="0"/>
                <a:cs typeface="Consolas" charset="0"/>
              </a:rPr>
              <a:t>return</a:t>
            </a:r>
            <a:r>
              <a:rPr lang="en-US" dirty="0"/>
              <a:t> </a:t>
            </a:r>
            <a:r>
              <a:rPr lang="en-US" b="1" dirty="0">
                <a:latin typeface="Consolas" charset="0"/>
                <a:ea typeface="Consolas" charset="0"/>
                <a:cs typeface="Consolas" charset="0"/>
              </a:rPr>
              <a:t>View()</a:t>
            </a:r>
            <a:r>
              <a:rPr lang="en-US" dirty="0"/>
              <a:t>.</a:t>
            </a:r>
            <a:endParaRPr lang="en-US" dirty="0" smtClean="0"/>
          </a:p>
        </p:txBody>
      </p:sp>
    </p:spTree>
    <p:extLst>
      <p:ext uri="{BB962C8B-B14F-4D97-AF65-F5344CB8AC3E}">
        <p14:creationId xmlns:p14="http://schemas.microsoft.com/office/powerpoint/2010/main" val="97580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HTML Encoding</a:t>
            </a:r>
          </a:p>
        </p:txBody>
      </p:sp>
      <p:sp>
        <p:nvSpPr>
          <p:cNvPr id="3" name="Text Placeholder 2"/>
          <p:cNvSpPr>
            <a:spLocks noGrp="1"/>
          </p:cNvSpPr>
          <p:nvPr>
            <p:ph type="body" sz="quarter" idx="13"/>
          </p:nvPr>
        </p:nvSpPr>
        <p:spPr>
          <a:xfrm>
            <a:off x="433388" y="1017496"/>
            <a:ext cx="8447087" cy="2049385"/>
          </a:xfrm>
        </p:spPr>
        <p:txBody>
          <a:bodyPr/>
          <a:lstStyle/>
          <a:p>
            <a:r>
              <a:rPr lang="en-US" dirty="0"/>
              <a:t>Given that many cases exist where a </a:t>
            </a:r>
            <a:r>
              <a:rPr lang="en-US" b="1" dirty="0"/>
              <a:t>view</a:t>
            </a:r>
            <a:r>
              <a:rPr lang="en-US" dirty="0"/>
              <a:t> is used to display user input, such as a </a:t>
            </a:r>
            <a:r>
              <a:rPr lang="en-US" b="1" dirty="0"/>
              <a:t>blog post </a:t>
            </a:r>
            <a:r>
              <a:rPr lang="en-US" dirty="0" smtClean="0"/>
              <a:t>comment or </a:t>
            </a:r>
            <a:r>
              <a:rPr lang="en-US" dirty="0"/>
              <a:t>a product review, the potential always exists for cross-site script injection attacks (also known </a:t>
            </a:r>
            <a:r>
              <a:rPr lang="en-US" dirty="0" smtClean="0"/>
              <a:t>as </a:t>
            </a:r>
            <a:r>
              <a:rPr lang="en-US" b="1" dirty="0" smtClean="0"/>
              <a:t>XSS</a:t>
            </a:r>
            <a:r>
              <a:rPr lang="en-US" dirty="0" smtClean="0"/>
              <a:t>). </a:t>
            </a:r>
          </a:p>
          <a:p>
            <a:r>
              <a:rPr lang="en-US" dirty="0" smtClean="0"/>
              <a:t>The </a:t>
            </a:r>
            <a:r>
              <a:rPr lang="en-US" dirty="0"/>
              <a:t>good news is that Razor expressions are </a:t>
            </a:r>
            <a:r>
              <a:rPr lang="en-US" dirty="0" smtClean="0"/>
              <a:t>automatically HTML </a:t>
            </a:r>
            <a:r>
              <a:rPr lang="en-US" dirty="0"/>
              <a:t>encoded.</a:t>
            </a:r>
          </a:p>
        </p:txBody>
      </p:sp>
      <p:pic>
        <p:nvPicPr>
          <p:cNvPr id="4" name="Picture 3"/>
          <p:cNvPicPr>
            <a:picLocks noChangeAspect="1"/>
          </p:cNvPicPr>
          <p:nvPr/>
        </p:nvPicPr>
        <p:blipFill>
          <a:blip r:embed="rId2"/>
          <a:stretch>
            <a:fillRect/>
          </a:stretch>
        </p:blipFill>
        <p:spPr>
          <a:xfrm>
            <a:off x="792401" y="3066881"/>
            <a:ext cx="7251700" cy="1219200"/>
          </a:xfrm>
          <a:prstGeom prst="rect">
            <a:avLst/>
          </a:prstGeom>
        </p:spPr>
      </p:pic>
      <p:sp>
        <p:nvSpPr>
          <p:cNvPr id="5" name="Text Placeholder 2"/>
          <p:cNvSpPr txBox="1">
            <a:spLocks/>
          </p:cNvSpPr>
          <p:nvPr/>
        </p:nvSpPr>
        <p:spPr>
          <a:xfrm>
            <a:off x="433388" y="4392973"/>
            <a:ext cx="8447087" cy="72329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This code does not result in an </a:t>
            </a:r>
            <a:r>
              <a:rPr lang="en-US" b="1" dirty="0"/>
              <a:t>alert</a:t>
            </a:r>
            <a:r>
              <a:rPr lang="en-US" dirty="0"/>
              <a:t> box popping up but instead renders the encoded HTML:</a:t>
            </a:r>
          </a:p>
        </p:txBody>
      </p:sp>
      <p:pic>
        <p:nvPicPr>
          <p:cNvPr id="6" name="Picture 5"/>
          <p:cNvPicPr>
            <a:picLocks noChangeAspect="1"/>
          </p:cNvPicPr>
          <p:nvPr/>
        </p:nvPicPr>
        <p:blipFill>
          <a:blip r:embed="rId3"/>
          <a:stretch>
            <a:fillRect/>
          </a:stretch>
        </p:blipFill>
        <p:spPr>
          <a:xfrm>
            <a:off x="792401" y="5180373"/>
            <a:ext cx="8088074" cy="407399"/>
          </a:xfrm>
          <a:prstGeom prst="rect">
            <a:avLst/>
          </a:prstGeom>
        </p:spPr>
      </p:pic>
    </p:spTree>
    <p:extLst>
      <p:ext uri="{BB962C8B-B14F-4D97-AF65-F5344CB8AC3E}">
        <p14:creationId xmlns:p14="http://schemas.microsoft.com/office/powerpoint/2010/main" val="1956282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 Blocks</a:t>
            </a:r>
          </a:p>
        </p:txBody>
      </p:sp>
      <p:sp>
        <p:nvSpPr>
          <p:cNvPr id="3" name="Text Placeholder 2"/>
          <p:cNvSpPr>
            <a:spLocks noGrp="1"/>
          </p:cNvSpPr>
          <p:nvPr>
            <p:ph type="body" sz="quarter" idx="13"/>
          </p:nvPr>
        </p:nvSpPr>
        <p:spPr>
          <a:xfrm>
            <a:off x="433388" y="1017497"/>
            <a:ext cx="8447087" cy="1361562"/>
          </a:xfrm>
        </p:spPr>
        <p:txBody>
          <a:bodyPr>
            <a:normAutofit lnSpcReduction="10000"/>
          </a:bodyPr>
          <a:lstStyle/>
          <a:p>
            <a:r>
              <a:rPr lang="en-US" dirty="0"/>
              <a:t>In addition to </a:t>
            </a:r>
            <a:r>
              <a:rPr lang="en-US" b="1" dirty="0"/>
              <a:t>code expressions</a:t>
            </a:r>
            <a:r>
              <a:rPr lang="en-US" dirty="0"/>
              <a:t>, Razor also supports </a:t>
            </a:r>
            <a:r>
              <a:rPr lang="en-US" b="1" dirty="0"/>
              <a:t>code blocks </a:t>
            </a:r>
            <a:r>
              <a:rPr lang="en-US" dirty="0"/>
              <a:t>within a view. </a:t>
            </a:r>
            <a:endParaRPr lang="en-US" dirty="0" smtClean="0"/>
          </a:p>
          <a:p>
            <a:r>
              <a:rPr lang="en-US" dirty="0" smtClean="0"/>
              <a:t>Going </a:t>
            </a:r>
            <a:r>
              <a:rPr lang="en-US" dirty="0"/>
              <a:t>back to </a:t>
            </a:r>
            <a:r>
              <a:rPr lang="en-US" dirty="0" smtClean="0"/>
              <a:t>the sample </a:t>
            </a:r>
            <a:r>
              <a:rPr lang="en-US" dirty="0"/>
              <a:t>view, you might remember seeing a </a:t>
            </a:r>
            <a:r>
              <a:rPr lang="en-US" b="1" dirty="0">
                <a:latin typeface="Consolas" charset="0"/>
                <a:ea typeface="Consolas" charset="0"/>
                <a:cs typeface="Consolas" charset="0"/>
              </a:rPr>
              <a:t>foreach</a:t>
            </a:r>
            <a:r>
              <a:rPr lang="en-US" dirty="0"/>
              <a:t> statement:</a:t>
            </a:r>
          </a:p>
        </p:txBody>
      </p:sp>
      <p:pic>
        <p:nvPicPr>
          <p:cNvPr id="4" name="Picture 3"/>
          <p:cNvPicPr>
            <a:picLocks noChangeAspect="1"/>
          </p:cNvPicPr>
          <p:nvPr/>
        </p:nvPicPr>
        <p:blipFill>
          <a:blip r:embed="rId2"/>
          <a:stretch>
            <a:fillRect/>
          </a:stretch>
        </p:blipFill>
        <p:spPr>
          <a:xfrm>
            <a:off x="772677" y="2379059"/>
            <a:ext cx="4394200" cy="927100"/>
          </a:xfrm>
          <a:prstGeom prst="rect">
            <a:avLst/>
          </a:prstGeom>
        </p:spPr>
      </p:pic>
      <p:sp>
        <p:nvSpPr>
          <p:cNvPr id="5" name="Text Placeholder 2"/>
          <p:cNvSpPr txBox="1">
            <a:spLocks/>
          </p:cNvSpPr>
          <p:nvPr/>
        </p:nvSpPr>
        <p:spPr>
          <a:xfrm>
            <a:off x="433388" y="3306158"/>
            <a:ext cx="8447087" cy="26333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This block of code </a:t>
            </a:r>
            <a:r>
              <a:rPr lang="en-US" b="1" dirty="0"/>
              <a:t>iterates</a:t>
            </a:r>
            <a:r>
              <a:rPr lang="en-US" dirty="0"/>
              <a:t> over an array and displays a list item element for each item in the array.</a:t>
            </a:r>
          </a:p>
          <a:p>
            <a:r>
              <a:rPr lang="en-US" dirty="0"/>
              <a:t>What’s interesting about this statement is how the </a:t>
            </a:r>
            <a:r>
              <a:rPr lang="en-US" b="1" dirty="0">
                <a:latin typeface="Consolas" charset="0"/>
                <a:ea typeface="Consolas" charset="0"/>
                <a:cs typeface="Consolas" charset="0"/>
              </a:rPr>
              <a:t>foreach</a:t>
            </a:r>
            <a:r>
              <a:rPr lang="en-US" dirty="0"/>
              <a:t> statement automatically transitions </a:t>
            </a:r>
            <a:r>
              <a:rPr lang="en-US" dirty="0" smtClean="0"/>
              <a:t>to markup </a:t>
            </a:r>
            <a:r>
              <a:rPr lang="en-US" dirty="0"/>
              <a:t>with the open </a:t>
            </a:r>
            <a:r>
              <a:rPr lang="en-US" dirty="0">
                <a:latin typeface="Consolas" charset="0"/>
                <a:ea typeface="Consolas" charset="0"/>
                <a:cs typeface="Consolas" charset="0"/>
              </a:rPr>
              <a:t>&lt;li&gt; </a:t>
            </a:r>
            <a:r>
              <a:rPr lang="en-US" dirty="0"/>
              <a:t>tag.</a:t>
            </a:r>
          </a:p>
        </p:txBody>
      </p:sp>
    </p:spTree>
    <p:extLst>
      <p:ext uri="{BB962C8B-B14F-4D97-AF65-F5344CB8AC3E}">
        <p14:creationId xmlns:p14="http://schemas.microsoft.com/office/powerpoint/2010/main" val="518467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 </a:t>
            </a:r>
            <a:r>
              <a:rPr lang="en-US" dirty="0" smtClean="0"/>
              <a:t>Blocks (cont’d)</a:t>
            </a:r>
            <a:endParaRPr lang="en-US" dirty="0"/>
          </a:p>
        </p:txBody>
      </p:sp>
      <p:sp>
        <p:nvSpPr>
          <p:cNvPr id="3" name="Text Placeholder 2"/>
          <p:cNvSpPr>
            <a:spLocks noGrp="1"/>
          </p:cNvSpPr>
          <p:nvPr>
            <p:ph type="body" sz="quarter" idx="13"/>
          </p:nvPr>
        </p:nvSpPr>
        <p:spPr>
          <a:xfrm>
            <a:off x="433388" y="1017496"/>
            <a:ext cx="8447087" cy="1021697"/>
          </a:xfrm>
        </p:spPr>
        <p:txBody>
          <a:bodyPr>
            <a:normAutofit/>
          </a:bodyPr>
          <a:lstStyle/>
          <a:p>
            <a:r>
              <a:rPr lang="en-US" dirty="0"/>
              <a:t>Sometimes, when people </a:t>
            </a:r>
            <a:r>
              <a:rPr lang="en-US"/>
              <a:t>see </a:t>
            </a:r>
            <a:r>
              <a:rPr lang="en-US" smtClean="0"/>
              <a:t>code block above, </a:t>
            </a:r>
            <a:r>
              <a:rPr lang="en-US" dirty="0"/>
              <a:t>they assume that </a:t>
            </a:r>
            <a:r>
              <a:rPr lang="en-US" dirty="0" smtClean="0"/>
              <a:t>the transition </a:t>
            </a:r>
            <a:r>
              <a:rPr lang="en-US" dirty="0"/>
              <a:t>occurs because of the new line character, but the following valid code snippet shows </a:t>
            </a:r>
            <a:r>
              <a:rPr lang="en-US" dirty="0" smtClean="0"/>
              <a:t>that’s not </a:t>
            </a:r>
            <a:r>
              <a:rPr lang="en-US" dirty="0"/>
              <a:t>the case:</a:t>
            </a:r>
          </a:p>
        </p:txBody>
      </p:sp>
      <p:pic>
        <p:nvPicPr>
          <p:cNvPr id="6" name="Picture 5"/>
          <p:cNvPicPr>
            <a:picLocks noChangeAspect="1"/>
          </p:cNvPicPr>
          <p:nvPr/>
        </p:nvPicPr>
        <p:blipFill>
          <a:blip r:embed="rId2"/>
          <a:stretch>
            <a:fillRect/>
          </a:stretch>
        </p:blipFill>
        <p:spPr>
          <a:xfrm>
            <a:off x="820499" y="2039193"/>
            <a:ext cx="7810500" cy="469900"/>
          </a:xfrm>
          <a:prstGeom prst="rect">
            <a:avLst/>
          </a:prstGeom>
        </p:spPr>
      </p:pic>
      <p:sp>
        <p:nvSpPr>
          <p:cNvPr id="7" name="Text Placeholder 2"/>
          <p:cNvSpPr txBox="1">
            <a:spLocks/>
          </p:cNvSpPr>
          <p:nvPr/>
        </p:nvSpPr>
        <p:spPr>
          <a:xfrm>
            <a:off x="433387" y="2471295"/>
            <a:ext cx="8447087" cy="21492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Because </a:t>
            </a:r>
            <a:r>
              <a:rPr lang="en-US" b="1" dirty="0"/>
              <a:t>Razor</a:t>
            </a:r>
            <a:r>
              <a:rPr lang="en-US" dirty="0"/>
              <a:t> understands the structure of HTML markup, it also transitions automatically </a:t>
            </a:r>
            <a:r>
              <a:rPr lang="en-US" dirty="0" smtClean="0"/>
              <a:t>back to </a:t>
            </a:r>
            <a:r>
              <a:rPr lang="en-US" dirty="0"/>
              <a:t>code when the </a:t>
            </a:r>
            <a:r>
              <a:rPr lang="en-US" b="1" dirty="0">
                <a:latin typeface="Consolas" charset="0"/>
                <a:ea typeface="Consolas" charset="0"/>
                <a:cs typeface="Consolas" charset="0"/>
              </a:rPr>
              <a:t>&lt;li&gt; </a:t>
            </a:r>
            <a:r>
              <a:rPr lang="en-US" dirty="0"/>
              <a:t>tag is closed. </a:t>
            </a:r>
            <a:endParaRPr lang="en-US" dirty="0" smtClean="0"/>
          </a:p>
          <a:p>
            <a:r>
              <a:rPr lang="en-US" dirty="0" smtClean="0"/>
              <a:t>Thus </a:t>
            </a:r>
            <a:r>
              <a:rPr lang="en-US" dirty="0"/>
              <a:t>we didn’t need to demarcate the closing curly brace at all.</a:t>
            </a:r>
          </a:p>
          <a:p>
            <a:r>
              <a:rPr lang="en-US" dirty="0"/>
              <a:t>Contrast this to the </a:t>
            </a:r>
            <a:r>
              <a:rPr lang="en-US" b="1" dirty="0"/>
              <a:t>Web Forms view engine </a:t>
            </a:r>
            <a:r>
              <a:rPr lang="en-US" dirty="0"/>
              <a:t>equivalent snippet, where the transitions between </a:t>
            </a:r>
            <a:r>
              <a:rPr lang="en-US" dirty="0" smtClean="0"/>
              <a:t>code and </a:t>
            </a:r>
            <a:r>
              <a:rPr lang="en-US" dirty="0"/>
              <a:t>markup have to be explicitly denoted:</a:t>
            </a:r>
          </a:p>
        </p:txBody>
      </p:sp>
      <p:pic>
        <p:nvPicPr>
          <p:cNvPr id="8" name="Picture 7"/>
          <p:cNvPicPr>
            <a:picLocks noChangeAspect="1"/>
          </p:cNvPicPr>
          <p:nvPr/>
        </p:nvPicPr>
        <p:blipFill>
          <a:blip r:embed="rId3"/>
          <a:stretch>
            <a:fillRect/>
          </a:stretch>
        </p:blipFill>
        <p:spPr>
          <a:xfrm>
            <a:off x="820499" y="4620552"/>
            <a:ext cx="5283200" cy="939800"/>
          </a:xfrm>
          <a:prstGeom prst="rect">
            <a:avLst/>
          </a:prstGeom>
        </p:spPr>
      </p:pic>
    </p:spTree>
    <p:extLst>
      <p:ext uri="{BB962C8B-B14F-4D97-AF65-F5344CB8AC3E}">
        <p14:creationId xmlns:p14="http://schemas.microsoft.com/office/powerpoint/2010/main" val="171683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 </a:t>
            </a:r>
            <a:r>
              <a:rPr lang="en-US" dirty="0" smtClean="0"/>
              <a:t>Blocks (cont’d)</a:t>
            </a:r>
            <a:endParaRPr lang="en-US" dirty="0"/>
          </a:p>
        </p:txBody>
      </p:sp>
      <p:sp>
        <p:nvSpPr>
          <p:cNvPr id="3" name="Text Placeholder 2"/>
          <p:cNvSpPr>
            <a:spLocks noGrp="1"/>
          </p:cNvSpPr>
          <p:nvPr>
            <p:ph type="body" sz="quarter" idx="13"/>
          </p:nvPr>
        </p:nvSpPr>
        <p:spPr>
          <a:xfrm>
            <a:off x="433388" y="1017497"/>
            <a:ext cx="8447087" cy="1159262"/>
          </a:xfrm>
        </p:spPr>
        <p:txBody>
          <a:bodyPr>
            <a:normAutofit/>
          </a:bodyPr>
          <a:lstStyle/>
          <a:p>
            <a:r>
              <a:rPr lang="en-US" dirty="0"/>
              <a:t>Blocks of code (sometimes referred to as a code block) require curly braces to delimit the block </a:t>
            </a:r>
            <a:r>
              <a:rPr lang="en-US" dirty="0" smtClean="0"/>
              <a:t>of code </a:t>
            </a:r>
            <a:r>
              <a:rPr lang="en-US" dirty="0"/>
              <a:t>in addition to an </a:t>
            </a:r>
            <a:r>
              <a:rPr lang="en-US" b="1" dirty="0">
                <a:latin typeface="Consolas" charset="0"/>
                <a:ea typeface="Consolas" charset="0"/>
                <a:cs typeface="Consolas" charset="0"/>
              </a:rPr>
              <a:t>@</a:t>
            </a:r>
            <a:r>
              <a:rPr lang="en-US" dirty="0"/>
              <a:t> sign</a:t>
            </a:r>
            <a:r>
              <a:rPr lang="en-US"/>
              <a:t>. </a:t>
            </a:r>
            <a:endParaRPr lang="en-US" smtClean="0"/>
          </a:p>
          <a:p>
            <a:r>
              <a:rPr lang="en-US" dirty="0" smtClean="0"/>
              <a:t>One </a:t>
            </a:r>
            <a:r>
              <a:rPr lang="en-US" dirty="0"/>
              <a:t>example of this is in a multi-line code block:</a:t>
            </a:r>
          </a:p>
        </p:txBody>
      </p:sp>
      <p:pic>
        <p:nvPicPr>
          <p:cNvPr id="4" name="Picture 3"/>
          <p:cNvPicPr>
            <a:picLocks noChangeAspect="1"/>
          </p:cNvPicPr>
          <p:nvPr/>
        </p:nvPicPr>
        <p:blipFill>
          <a:blip r:embed="rId2"/>
          <a:stretch>
            <a:fillRect/>
          </a:stretch>
        </p:blipFill>
        <p:spPr>
          <a:xfrm>
            <a:off x="767788" y="2176759"/>
            <a:ext cx="4889500" cy="1270000"/>
          </a:xfrm>
          <a:prstGeom prst="rect">
            <a:avLst/>
          </a:prstGeom>
        </p:spPr>
      </p:pic>
      <p:sp>
        <p:nvSpPr>
          <p:cNvPr id="9" name="Text Placeholder 2"/>
          <p:cNvSpPr txBox="1">
            <a:spLocks/>
          </p:cNvSpPr>
          <p:nvPr/>
        </p:nvSpPr>
        <p:spPr>
          <a:xfrm>
            <a:off x="433387" y="3446759"/>
            <a:ext cx="8447087" cy="736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Another example of this is when calling methods that don’t return a value (that is, the </a:t>
            </a:r>
            <a:r>
              <a:rPr lang="en-US" dirty="0" smtClean="0"/>
              <a:t>return type </a:t>
            </a:r>
            <a:r>
              <a:rPr lang="en-US" dirty="0"/>
              <a:t>is </a:t>
            </a:r>
            <a:r>
              <a:rPr lang="en-US" b="1" dirty="0">
                <a:latin typeface="Consolas" charset="0"/>
                <a:ea typeface="Consolas" charset="0"/>
                <a:cs typeface="Consolas" charset="0"/>
              </a:rPr>
              <a:t>void</a:t>
            </a:r>
            <a:r>
              <a:rPr lang="en-US" dirty="0"/>
              <a:t>):</a:t>
            </a:r>
          </a:p>
        </p:txBody>
      </p:sp>
      <p:pic>
        <p:nvPicPr>
          <p:cNvPr id="5" name="Picture 4"/>
          <p:cNvPicPr>
            <a:picLocks noChangeAspect="1"/>
          </p:cNvPicPr>
          <p:nvPr/>
        </p:nvPicPr>
        <p:blipFill>
          <a:blip r:embed="rId3"/>
          <a:stretch>
            <a:fillRect/>
          </a:stretch>
        </p:blipFill>
        <p:spPr>
          <a:xfrm>
            <a:off x="767788" y="4183582"/>
            <a:ext cx="4737100" cy="406400"/>
          </a:xfrm>
          <a:prstGeom prst="rect">
            <a:avLst/>
          </a:prstGeom>
        </p:spPr>
      </p:pic>
    </p:spTree>
    <p:extLst>
      <p:ext uri="{BB962C8B-B14F-4D97-AF65-F5344CB8AC3E}">
        <p14:creationId xmlns:p14="http://schemas.microsoft.com/office/powerpoint/2010/main" val="22211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2" name="Text Placeholder 1"/>
          <p:cNvSpPr>
            <a:spLocks noGrp="1"/>
          </p:cNvSpPr>
          <p:nvPr>
            <p:ph type="body" sz="quarter" idx="10"/>
          </p:nvPr>
        </p:nvSpPr>
        <p:spPr/>
        <p:txBody>
          <a:bodyPr/>
          <a:lstStyle/>
          <a:p>
            <a:r>
              <a:rPr lang="en-US" dirty="0"/>
              <a:t>Razor Syntax Samples</a:t>
            </a:r>
          </a:p>
        </p:txBody>
      </p:sp>
    </p:spTree>
    <p:extLst>
      <p:ext uri="{BB962C8B-B14F-4D97-AF65-F5344CB8AC3E}">
        <p14:creationId xmlns:p14="http://schemas.microsoft.com/office/powerpoint/2010/main" val="420131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Razor Syntax Samples</a:t>
            </a:r>
          </a:p>
        </p:txBody>
      </p:sp>
      <p:sp>
        <p:nvSpPr>
          <p:cNvPr id="3" name="Text Placeholder 2"/>
          <p:cNvSpPr>
            <a:spLocks noGrp="1"/>
          </p:cNvSpPr>
          <p:nvPr>
            <p:ph type="body" sz="quarter" idx="13"/>
          </p:nvPr>
        </p:nvSpPr>
        <p:spPr/>
        <p:txBody>
          <a:bodyPr/>
          <a:lstStyle/>
          <a:p>
            <a:r>
              <a:rPr lang="en-US" dirty="0"/>
              <a:t>This section provides samples that illustrate Razor syntax for a number of common use cases.</a:t>
            </a:r>
          </a:p>
        </p:txBody>
      </p:sp>
    </p:spTree>
    <p:extLst>
      <p:ext uri="{BB962C8B-B14F-4D97-AF65-F5344CB8AC3E}">
        <p14:creationId xmlns:p14="http://schemas.microsoft.com/office/powerpoint/2010/main" val="1844655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Razor Syntax </a:t>
            </a:r>
            <a:r>
              <a:rPr lang="en-US" dirty="0" smtClean="0"/>
              <a:t>Samples (cont’d)</a:t>
            </a:r>
            <a:endParaRPr lang="en-US" dirty="0"/>
          </a:p>
        </p:txBody>
      </p:sp>
      <p:sp>
        <p:nvSpPr>
          <p:cNvPr id="3" name="Text Placeholder 2"/>
          <p:cNvSpPr>
            <a:spLocks noGrp="1"/>
          </p:cNvSpPr>
          <p:nvPr>
            <p:ph type="body" sz="quarter" idx="13"/>
          </p:nvPr>
        </p:nvSpPr>
        <p:spPr>
          <a:xfrm>
            <a:off x="433388" y="1017497"/>
            <a:ext cx="8447087" cy="1345377"/>
          </a:xfrm>
        </p:spPr>
        <p:txBody>
          <a:bodyPr>
            <a:normAutofit/>
          </a:bodyPr>
          <a:lstStyle/>
          <a:p>
            <a:pPr marL="0" indent="0">
              <a:buNone/>
            </a:pPr>
            <a:r>
              <a:rPr lang="en-US" sz="1800" b="1" dirty="0"/>
              <a:t>Implicit Code </a:t>
            </a:r>
            <a:r>
              <a:rPr lang="en-US" sz="1800" b="1" dirty="0" smtClean="0"/>
              <a:t>Expression</a:t>
            </a:r>
          </a:p>
          <a:p>
            <a:r>
              <a:rPr lang="en-US" sz="1800" dirty="0"/>
              <a:t>As described previously, code expressions are evaluated and written to the response. </a:t>
            </a:r>
            <a:endParaRPr lang="en-US" sz="1800" dirty="0" smtClean="0"/>
          </a:p>
          <a:p>
            <a:r>
              <a:rPr lang="en-US" sz="1800" dirty="0" smtClean="0"/>
              <a:t>This </a:t>
            </a:r>
            <a:r>
              <a:rPr lang="en-US" sz="1800" dirty="0"/>
              <a:t>is </a:t>
            </a:r>
            <a:r>
              <a:rPr lang="en-US" sz="1800" dirty="0" smtClean="0"/>
              <a:t>typically how </a:t>
            </a:r>
            <a:r>
              <a:rPr lang="en-US" sz="1800" dirty="0"/>
              <a:t>you display a value in a </a:t>
            </a:r>
            <a:r>
              <a:rPr lang="en-US" sz="1800" b="1" dirty="0"/>
              <a:t>view</a:t>
            </a:r>
            <a:r>
              <a:rPr lang="en-US" sz="1800" dirty="0"/>
              <a:t>:</a:t>
            </a:r>
          </a:p>
        </p:txBody>
      </p:sp>
      <p:pic>
        <p:nvPicPr>
          <p:cNvPr id="4" name="Picture 3"/>
          <p:cNvPicPr>
            <a:picLocks noChangeAspect="1"/>
          </p:cNvPicPr>
          <p:nvPr/>
        </p:nvPicPr>
        <p:blipFill>
          <a:blip r:embed="rId2"/>
          <a:stretch>
            <a:fillRect/>
          </a:stretch>
        </p:blipFill>
        <p:spPr>
          <a:xfrm>
            <a:off x="719573" y="2362874"/>
            <a:ext cx="3594100" cy="431800"/>
          </a:xfrm>
          <a:prstGeom prst="rect">
            <a:avLst/>
          </a:prstGeom>
        </p:spPr>
      </p:pic>
      <p:sp>
        <p:nvSpPr>
          <p:cNvPr id="5" name="Text Placeholder 2"/>
          <p:cNvSpPr txBox="1">
            <a:spLocks/>
          </p:cNvSpPr>
          <p:nvPr/>
        </p:nvSpPr>
        <p:spPr>
          <a:xfrm>
            <a:off x="433388" y="3071585"/>
            <a:ext cx="8447087" cy="11039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Explicit Code Expression </a:t>
            </a:r>
            <a:endParaRPr lang="en-US" sz="1800" b="1" dirty="0" smtClean="0"/>
          </a:p>
          <a:p>
            <a:r>
              <a:rPr lang="en-US" sz="1800" dirty="0"/>
              <a:t>Code expressions are evaluated and written to the response. </a:t>
            </a:r>
            <a:endParaRPr lang="en-US" sz="1800" dirty="0" smtClean="0"/>
          </a:p>
          <a:p>
            <a:r>
              <a:rPr lang="en-US" sz="1800" dirty="0" smtClean="0"/>
              <a:t>This </a:t>
            </a:r>
            <a:r>
              <a:rPr lang="en-US" sz="1800" dirty="0"/>
              <a:t>is typically how you display </a:t>
            </a:r>
            <a:r>
              <a:rPr lang="en-US" sz="1800" dirty="0" smtClean="0"/>
              <a:t>a value </a:t>
            </a:r>
            <a:r>
              <a:rPr lang="en-US" sz="1800" dirty="0"/>
              <a:t>in a view:</a:t>
            </a:r>
          </a:p>
        </p:txBody>
      </p:sp>
      <p:pic>
        <p:nvPicPr>
          <p:cNvPr id="6" name="Picture 5"/>
          <p:cNvPicPr>
            <a:picLocks noChangeAspect="1"/>
          </p:cNvPicPr>
          <p:nvPr/>
        </p:nvPicPr>
        <p:blipFill>
          <a:blip r:embed="rId3"/>
          <a:stretch>
            <a:fillRect/>
          </a:stretch>
        </p:blipFill>
        <p:spPr>
          <a:xfrm>
            <a:off x="794256" y="4175491"/>
            <a:ext cx="3784600" cy="431800"/>
          </a:xfrm>
          <a:prstGeom prst="rect">
            <a:avLst/>
          </a:prstGeom>
        </p:spPr>
      </p:pic>
    </p:spTree>
    <p:extLst>
      <p:ext uri="{BB962C8B-B14F-4D97-AF65-F5344CB8AC3E}">
        <p14:creationId xmlns:p14="http://schemas.microsoft.com/office/powerpoint/2010/main" val="724874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Razor Syntax </a:t>
            </a:r>
            <a:r>
              <a:rPr lang="en-US" dirty="0" smtClean="0"/>
              <a:t>Samples (cont’d)</a:t>
            </a:r>
            <a:endParaRPr lang="en-US" dirty="0"/>
          </a:p>
        </p:txBody>
      </p:sp>
      <p:sp>
        <p:nvSpPr>
          <p:cNvPr id="3" name="Text Placeholder 2"/>
          <p:cNvSpPr>
            <a:spLocks noGrp="1"/>
          </p:cNvSpPr>
          <p:nvPr>
            <p:ph type="body" sz="quarter" idx="13"/>
          </p:nvPr>
        </p:nvSpPr>
        <p:spPr>
          <a:xfrm>
            <a:off x="433388" y="1017497"/>
            <a:ext cx="8447087" cy="1361561"/>
          </a:xfrm>
        </p:spPr>
        <p:txBody>
          <a:bodyPr>
            <a:normAutofit/>
          </a:bodyPr>
          <a:lstStyle/>
          <a:p>
            <a:pPr marL="0" indent="0">
              <a:buNone/>
            </a:pPr>
            <a:r>
              <a:rPr lang="en-US" sz="1800" b="1" dirty="0"/>
              <a:t>Unencoded Code Expression </a:t>
            </a:r>
            <a:endParaRPr lang="en-US" sz="1800" b="1" dirty="0" smtClean="0"/>
          </a:p>
          <a:p>
            <a:r>
              <a:rPr lang="en-US" sz="1800" dirty="0"/>
              <a:t>In some cases, you need to explicitly render some value that should </a:t>
            </a:r>
            <a:r>
              <a:rPr lang="en-US" sz="1800" b="1" dirty="0"/>
              <a:t>not</a:t>
            </a:r>
            <a:r>
              <a:rPr lang="en-US" sz="1800" dirty="0"/>
              <a:t> be HTML encoded. </a:t>
            </a:r>
            <a:endParaRPr lang="en-US" sz="1800" dirty="0" smtClean="0"/>
          </a:p>
          <a:p>
            <a:r>
              <a:rPr lang="en-US" sz="1800" dirty="0" smtClean="0"/>
              <a:t>You can use </a:t>
            </a:r>
            <a:r>
              <a:rPr lang="en-US" sz="1800" dirty="0"/>
              <a:t>the </a:t>
            </a:r>
            <a:r>
              <a:rPr lang="en-US" sz="1800" b="1" dirty="0">
                <a:latin typeface="Consolas" charset="0"/>
                <a:ea typeface="Consolas" charset="0"/>
                <a:cs typeface="Consolas" charset="0"/>
              </a:rPr>
              <a:t>Html.Raw</a:t>
            </a:r>
            <a:r>
              <a:rPr lang="en-US" sz="1800" dirty="0"/>
              <a:t> method to ensure that the value is not encoded.</a:t>
            </a:r>
          </a:p>
        </p:txBody>
      </p:sp>
      <p:pic>
        <p:nvPicPr>
          <p:cNvPr id="7" name="Picture 6"/>
          <p:cNvPicPr>
            <a:picLocks noChangeAspect="1"/>
          </p:cNvPicPr>
          <p:nvPr/>
        </p:nvPicPr>
        <p:blipFill>
          <a:blip r:embed="rId2"/>
          <a:stretch>
            <a:fillRect/>
          </a:stretch>
        </p:blipFill>
        <p:spPr>
          <a:xfrm>
            <a:off x="716258" y="2377334"/>
            <a:ext cx="4749800" cy="457200"/>
          </a:xfrm>
          <a:prstGeom prst="rect">
            <a:avLst/>
          </a:prstGeom>
        </p:spPr>
      </p:pic>
      <p:sp>
        <p:nvSpPr>
          <p:cNvPr id="8" name="Text Placeholder 2"/>
          <p:cNvSpPr txBox="1">
            <a:spLocks/>
          </p:cNvSpPr>
          <p:nvPr/>
        </p:nvSpPr>
        <p:spPr>
          <a:xfrm>
            <a:off x="433388" y="2904289"/>
            <a:ext cx="8447087" cy="137100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Code Block</a:t>
            </a:r>
          </a:p>
          <a:p>
            <a:r>
              <a:rPr lang="en-US" sz="1800" dirty="0"/>
              <a:t>Unlike code expressions, which are evaluated and outputted to the response, blocks of code are </a:t>
            </a:r>
            <a:r>
              <a:rPr lang="en-US" sz="1800" dirty="0" smtClean="0"/>
              <a:t>simply sections </a:t>
            </a:r>
            <a:r>
              <a:rPr lang="en-US" sz="1800" dirty="0"/>
              <a:t>of code that are executed. </a:t>
            </a:r>
            <a:endParaRPr lang="en-US" sz="1800" dirty="0" smtClean="0"/>
          </a:p>
          <a:p>
            <a:r>
              <a:rPr lang="en-US" sz="1800" dirty="0" smtClean="0"/>
              <a:t>They </a:t>
            </a:r>
            <a:r>
              <a:rPr lang="en-US" sz="1800" dirty="0"/>
              <a:t>are useful for declaring variables that you might </a:t>
            </a:r>
            <a:r>
              <a:rPr lang="en-US" sz="1800" dirty="0" smtClean="0"/>
              <a:t>need to </a:t>
            </a:r>
            <a:r>
              <a:rPr lang="en-US" sz="1800" dirty="0"/>
              <a:t>use later.</a:t>
            </a:r>
          </a:p>
        </p:txBody>
      </p:sp>
      <p:pic>
        <p:nvPicPr>
          <p:cNvPr id="10" name="Picture 9"/>
          <p:cNvPicPr>
            <a:picLocks noChangeAspect="1"/>
          </p:cNvPicPr>
          <p:nvPr/>
        </p:nvPicPr>
        <p:blipFill>
          <a:blip r:embed="rId3"/>
          <a:stretch>
            <a:fillRect/>
          </a:stretch>
        </p:blipFill>
        <p:spPr>
          <a:xfrm>
            <a:off x="716258" y="4275291"/>
            <a:ext cx="3797300" cy="1244600"/>
          </a:xfrm>
          <a:prstGeom prst="rect">
            <a:avLst/>
          </a:prstGeom>
        </p:spPr>
      </p:pic>
    </p:spTree>
    <p:extLst>
      <p:ext uri="{BB962C8B-B14F-4D97-AF65-F5344CB8AC3E}">
        <p14:creationId xmlns:p14="http://schemas.microsoft.com/office/powerpoint/2010/main" val="985816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Razor Syntax </a:t>
            </a:r>
            <a:r>
              <a:rPr lang="en-US" dirty="0" smtClean="0"/>
              <a:t>Samples (cont’d)</a:t>
            </a:r>
            <a:endParaRPr lang="en-US" dirty="0"/>
          </a:p>
        </p:txBody>
      </p:sp>
      <p:sp>
        <p:nvSpPr>
          <p:cNvPr id="3" name="Text Placeholder 2"/>
          <p:cNvSpPr>
            <a:spLocks noGrp="1"/>
          </p:cNvSpPr>
          <p:nvPr>
            <p:ph type="body" sz="quarter" idx="13"/>
          </p:nvPr>
        </p:nvSpPr>
        <p:spPr>
          <a:xfrm>
            <a:off x="433388" y="1017497"/>
            <a:ext cx="8447087" cy="1021696"/>
          </a:xfrm>
        </p:spPr>
        <p:txBody>
          <a:bodyPr>
            <a:normAutofit/>
          </a:bodyPr>
          <a:lstStyle/>
          <a:p>
            <a:pPr marL="0" indent="0">
              <a:buNone/>
            </a:pPr>
            <a:r>
              <a:rPr lang="en-US" sz="1800" b="1" dirty="0"/>
              <a:t>Combining Text and Markup</a:t>
            </a:r>
          </a:p>
          <a:p>
            <a:r>
              <a:rPr lang="en-US" sz="1800" dirty="0"/>
              <a:t>This example shows what intermixing text and markup looks like using </a:t>
            </a:r>
            <a:r>
              <a:rPr lang="en-US" sz="1800" b="1" dirty="0"/>
              <a:t>Razor</a:t>
            </a:r>
            <a:r>
              <a:rPr lang="en-US" sz="1800" dirty="0"/>
              <a:t>.</a:t>
            </a:r>
          </a:p>
        </p:txBody>
      </p:sp>
      <p:pic>
        <p:nvPicPr>
          <p:cNvPr id="4" name="Picture 3"/>
          <p:cNvPicPr>
            <a:picLocks noChangeAspect="1"/>
          </p:cNvPicPr>
          <p:nvPr/>
        </p:nvPicPr>
        <p:blipFill>
          <a:blip r:embed="rId2"/>
          <a:stretch>
            <a:fillRect/>
          </a:stretch>
        </p:blipFill>
        <p:spPr>
          <a:xfrm>
            <a:off x="756999" y="2039193"/>
            <a:ext cx="4279900" cy="939800"/>
          </a:xfrm>
          <a:prstGeom prst="rect">
            <a:avLst/>
          </a:prstGeom>
        </p:spPr>
      </p:pic>
    </p:spTree>
    <p:extLst>
      <p:ext uri="{BB962C8B-B14F-4D97-AF65-F5344CB8AC3E}">
        <p14:creationId xmlns:p14="http://schemas.microsoft.com/office/powerpoint/2010/main" val="361477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Razor Syntax </a:t>
            </a:r>
            <a:r>
              <a:rPr lang="en-US" dirty="0" smtClean="0"/>
              <a:t>Samples (cont’d)</a:t>
            </a:r>
            <a:endParaRPr lang="en-US" dirty="0"/>
          </a:p>
        </p:txBody>
      </p:sp>
      <p:sp>
        <p:nvSpPr>
          <p:cNvPr id="3" name="Text Placeholder 2"/>
          <p:cNvSpPr>
            <a:spLocks noGrp="1"/>
          </p:cNvSpPr>
          <p:nvPr>
            <p:ph type="body" sz="quarter" idx="13"/>
          </p:nvPr>
        </p:nvSpPr>
        <p:spPr>
          <a:xfrm>
            <a:off x="433388" y="1017497"/>
            <a:ext cx="8447087" cy="2186949"/>
          </a:xfrm>
        </p:spPr>
        <p:txBody>
          <a:bodyPr>
            <a:normAutofit/>
          </a:bodyPr>
          <a:lstStyle/>
          <a:p>
            <a:pPr marL="0" indent="0">
              <a:buNone/>
            </a:pPr>
            <a:r>
              <a:rPr lang="en-US" sz="1800" b="1" dirty="0"/>
              <a:t>Combining Text and Markup</a:t>
            </a:r>
          </a:p>
          <a:p>
            <a:r>
              <a:rPr lang="en-US" sz="1800" b="1" dirty="0"/>
              <a:t>Razor</a:t>
            </a:r>
            <a:r>
              <a:rPr lang="en-US" sz="1800" dirty="0"/>
              <a:t> looks for the beginning of a tag to determine when to transition from code to markup.</a:t>
            </a:r>
          </a:p>
          <a:p>
            <a:r>
              <a:rPr lang="en-US" sz="1800" dirty="0"/>
              <a:t>However, sometimes you want to output plain text immediately after a code block. </a:t>
            </a:r>
          </a:p>
          <a:p>
            <a:r>
              <a:rPr lang="en-US" sz="1800" dirty="0"/>
              <a:t>For example, the following sample displays some plain text within a conditional block.</a:t>
            </a:r>
          </a:p>
        </p:txBody>
      </p:sp>
      <p:pic>
        <p:nvPicPr>
          <p:cNvPr id="5" name="Picture 4"/>
          <p:cNvPicPr>
            <a:picLocks noChangeAspect="1"/>
          </p:cNvPicPr>
          <p:nvPr/>
        </p:nvPicPr>
        <p:blipFill>
          <a:blip r:embed="rId2"/>
          <a:stretch>
            <a:fillRect/>
          </a:stretch>
        </p:blipFill>
        <p:spPr>
          <a:xfrm>
            <a:off x="433388" y="3333515"/>
            <a:ext cx="5727700" cy="1879600"/>
          </a:xfrm>
          <a:prstGeom prst="rect">
            <a:avLst/>
          </a:prstGeom>
        </p:spPr>
      </p:pic>
    </p:spTree>
    <p:extLst>
      <p:ext uri="{BB962C8B-B14F-4D97-AF65-F5344CB8AC3E}">
        <p14:creationId xmlns:p14="http://schemas.microsoft.com/office/powerpoint/2010/main" val="1726908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VIEW BASICS (cont’d)</a:t>
            </a:r>
            <a:endParaRPr lang="en-US" dirty="0"/>
          </a:p>
        </p:txBody>
      </p:sp>
      <p:sp>
        <p:nvSpPr>
          <p:cNvPr id="3" name="Text Placeholder 2"/>
          <p:cNvSpPr>
            <a:spLocks noGrp="1"/>
          </p:cNvSpPr>
          <p:nvPr>
            <p:ph type="body" sz="quarter" idx="13"/>
          </p:nvPr>
        </p:nvSpPr>
        <p:spPr>
          <a:xfrm>
            <a:off x="433388" y="1017497"/>
            <a:ext cx="8447087" cy="1384510"/>
          </a:xfrm>
        </p:spPr>
        <p:txBody>
          <a:bodyPr>
            <a:normAutofit/>
          </a:bodyPr>
          <a:lstStyle/>
          <a:p>
            <a:r>
              <a:rPr lang="en-US" sz="1800" dirty="0"/>
              <a:t>Now take a </a:t>
            </a:r>
            <a:r>
              <a:rPr lang="en-US" sz="1800" dirty="0" smtClean="0"/>
              <a:t>look at </a:t>
            </a:r>
            <a:r>
              <a:rPr lang="en-US" sz="1800" dirty="0"/>
              <a:t>the corresponding </a:t>
            </a:r>
            <a:r>
              <a:rPr lang="en-US" sz="1800" dirty="0" smtClean="0"/>
              <a:t>view:</a:t>
            </a:r>
          </a:p>
          <a:p>
            <a:r>
              <a:rPr lang="en-US" sz="1800" dirty="0" smtClean="0"/>
              <a:t>The </a:t>
            </a:r>
            <a:r>
              <a:rPr lang="en-US" sz="1800" b="1" dirty="0">
                <a:latin typeface="Consolas" charset="0"/>
                <a:ea typeface="Consolas" charset="0"/>
                <a:cs typeface="Consolas" charset="0"/>
              </a:rPr>
              <a:t>@</a:t>
            </a:r>
            <a:r>
              <a:rPr lang="en-US" sz="1800" dirty="0"/>
              <a:t> character before both </a:t>
            </a:r>
            <a:r>
              <a:rPr lang="en-US" sz="1800" b="1" dirty="0" smtClean="0">
                <a:latin typeface="Consolas" charset="0"/>
                <a:ea typeface="Consolas" charset="0"/>
                <a:cs typeface="Consolas" charset="0"/>
              </a:rPr>
              <a:t>ViewBag</a:t>
            </a:r>
            <a:r>
              <a:rPr lang="en-US" sz="1800" dirty="0"/>
              <a:t> </a:t>
            </a:r>
            <a:r>
              <a:rPr lang="en-US" sz="1800" dirty="0" smtClean="0"/>
              <a:t>values </a:t>
            </a:r>
            <a:r>
              <a:rPr lang="en-US" sz="1800" dirty="0"/>
              <a:t>is the most important part of </a:t>
            </a:r>
            <a:r>
              <a:rPr lang="en-US" sz="1800" b="1" dirty="0"/>
              <a:t>Razor</a:t>
            </a:r>
            <a:r>
              <a:rPr lang="en-US" sz="1800" dirty="0"/>
              <a:t> </a:t>
            </a:r>
            <a:r>
              <a:rPr lang="en-US" sz="1800" b="1" dirty="0"/>
              <a:t>syntax</a:t>
            </a:r>
            <a:r>
              <a:rPr lang="en-US" sz="1800" dirty="0"/>
              <a:t> you’ll learn in this chapter: It tells the </a:t>
            </a:r>
            <a:r>
              <a:rPr lang="en-US" sz="1800" b="1" dirty="0"/>
              <a:t>Razor </a:t>
            </a:r>
            <a:r>
              <a:rPr lang="en-US" sz="1800" b="1" dirty="0" smtClean="0"/>
              <a:t>view engine</a:t>
            </a:r>
            <a:r>
              <a:rPr lang="en-US" sz="1800" dirty="0" smtClean="0"/>
              <a:t> </a:t>
            </a:r>
            <a:r>
              <a:rPr lang="en-US" sz="1800" dirty="0"/>
              <a:t>that the following characters are code, not HTML text.</a:t>
            </a:r>
          </a:p>
        </p:txBody>
      </p:sp>
      <p:sp>
        <p:nvSpPr>
          <p:cNvPr id="4" name="Text Placeholder 2"/>
          <p:cNvSpPr txBox="1">
            <a:spLocks/>
          </p:cNvSpPr>
          <p:nvPr/>
        </p:nvSpPr>
        <p:spPr>
          <a:xfrm>
            <a:off x="433388" y="4111943"/>
            <a:ext cx="8447087" cy="189697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This view is really simple—it sets the page title to </a:t>
            </a:r>
            <a:r>
              <a:rPr lang="en-US" sz="1800" b="1" dirty="0">
                <a:latin typeface="Consolas" charset="0"/>
                <a:ea typeface="Consolas" charset="0"/>
                <a:cs typeface="Consolas" charset="0"/>
              </a:rPr>
              <a:t>ViewBag.Title</a:t>
            </a:r>
            <a:r>
              <a:rPr lang="en-US" sz="1800" dirty="0"/>
              <a:t>, and then displays both </a:t>
            </a:r>
            <a:r>
              <a:rPr lang="en-US" sz="1800" dirty="0" smtClean="0"/>
              <a:t>the </a:t>
            </a:r>
            <a:r>
              <a:rPr lang="en-US" sz="1800" b="1" dirty="0" smtClean="0">
                <a:latin typeface="Consolas" charset="0"/>
                <a:ea typeface="Consolas" charset="0"/>
                <a:cs typeface="Consolas" charset="0"/>
              </a:rPr>
              <a:t>ViewBag.Title</a:t>
            </a:r>
            <a:r>
              <a:rPr lang="en-US" sz="1800" dirty="0" smtClean="0"/>
              <a:t> </a:t>
            </a:r>
            <a:r>
              <a:rPr lang="en-US" sz="1800" dirty="0"/>
              <a:t>and </a:t>
            </a:r>
            <a:r>
              <a:rPr lang="en-US" sz="1800" b="1" dirty="0">
                <a:latin typeface="Consolas" charset="0"/>
                <a:ea typeface="Consolas" charset="0"/>
                <a:cs typeface="Consolas" charset="0"/>
              </a:rPr>
              <a:t>ViewBag.Message</a:t>
            </a:r>
            <a:r>
              <a:rPr lang="en-US" sz="1800" dirty="0"/>
              <a:t> values in header tags.</a:t>
            </a:r>
            <a:endParaRPr lang="en-US" sz="1800" dirty="0" smtClean="0"/>
          </a:p>
          <a:p>
            <a:r>
              <a:rPr lang="en-US" sz="1800" dirty="0" smtClean="0"/>
              <a:t>The </a:t>
            </a:r>
            <a:r>
              <a:rPr lang="en-US" sz="1800" b="1" dirty="0" smtClean="0">
                <a:latin typeface="Consolas" charset="0"/>
                <a:ea typeface="Consolas" charset="0"/>
                <a:cs typeface="Consolas" charset="0"/>
              </a:rPr>
              <a:t>@</a:t>
            </a:r>
            <a:r>
              <a:rPr lang="en-US" sz="1800" dirty="0" smtClean="0"/>
              <a:t> character before both </a:t>
            </a:r>
            <a:r>
              <a:rPr lang="en-US" sz="1800" b="1" dirty="0" smtClean="0">
                <a:latin typeface="Consolas" charset="0"/>
                <a:ea typeface="Consolas" charset="0"/>
                <a:cs typeface="Consolas" charset="0"/>
              </a:rPr>
              <a:t>ViewBag</a:t>
            </a:r>
            <a:r>
              <a:rPr lang="en-US" sz="1800" dirty="0" smtClean="0"/>
              <a:t> values is the most important part of </a:t>
            </a:r>
            <a:r>
              <a:rPr lang="en-US" sz="1800" b="1" dirty="0" smtClean="0"/>
              <a:t>Razor</a:t>
            </a:r>
            <a:r>
              <a:rPr lang="en-US" sz="1800" dirty="0" smtClean="0"/>
              <a:t> </a:t>
            </a:r>
            <a:r>
              <a:rPr lang="en-US" sz="1800" b="1" dirty="0" smtClean="0"/>
              <a:t>syntax</a:t>
            </a:r>
            <a:r>
              <a:rPr lang="en-US" sz="1800" dirty="0" smtClean="0"/>
              <a:t> you’ll learn in this chapter: It tells the </a:t>
            </a:r>
            <a:r>
              <a:rPr lang="en-US" sz="1800" b="1" dirty="0" smtClean="0"/>
              <a:t>Razor view engine</a:t>
            </a:r>
            <a:r>
              <a:rPr lang="en-US" sz="1800" dirty="0" smtClean="0"/>
              <a:t> that the following characters are code, not HTML text.</a:t>
            </a:r>
            <a:endParaRPr lang="en-US" sz="1800" dirty="0"/>
          </a:p>
        </p:txBody>
      </p:sp>
      <p:pic>
        <p:nvPicPr>
          <p:cNvPr id="5" name="Picture 4"/>
          <p:cNvPicPr>
            <a:picLocks noChangeAspect="1"/>
          </p:cNvPicPr>
          <p:nvPr/>
        </p:nvPicPr>
        <p:blipFill>
          <a:blip r:embed="rId2"/>
          <a:stretch>
            <a:fillRect/>
          </a:stretch>
        </p:blipFill>
        <p:spPr>
          <a:xfrm>
            <a:off x="781305" y="2258314"/>
            <a:ext cx="5776249" cy="1709937"/>
          </a:xfrm>
          <a:prstGeom prst="rect">
            <a:avLst/>
          </a:prstGeom>
        </p:spPr>
      </p:pic>
    </p:spTree>
    <p:extLst>
      <p:ext uri="{BB962C8B-B14F-4D97-AF65-F5344CB8AC3E}">
        <p14:creationId xmlns:p14="http://schemas.microsoft.com/office/powerpoint/2010/main" val="693963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Razor Syntax </a:t>
            </a:r>
            <a:r>
              <a:rPr lang="en-US" dirty="0" smtClean="0"/>
              <a:t>Samples (cont’d)</a:t>
            </a:r>
            <a:endParaRPr lang="en-US" dirty="0"/>
          </a:p>
        </p:txBody>
      </p:sp>
      <p:sp>
        <p:nvSpPr>
          <p:cNvPr id="3" name="Text Placeholder 2"/>
          <p:cNvSpPr>
            <a:spLocks noGrp="1"/>
          </p:cNvSpPr>
          <p:nvPr>
            <p:ph type="body" sz="quarter" idx="13"/>
          </p:nvPr>
        </p:nvSpPr>
        <p:spPr>
          <a:xfrm>
            <a:off x="433388" y="1017498"/>
            <a:ext cx="8447087" cy="1151168"/>
          </a:xfrm>
        </p:spPr>
        <p:txBody>
          <a:bodyPr>
            <a:normAutofit/>
          </a:bodyPr>
          <a:lstStyle/>
          <a:p>
            <a:pPr marL="0" indent="0">
              <a:buNone/>
            </a:pPr>
            <a:r>
              <a:rPr lang="en-US" sz="1800" b="1" dirty="0"/>
              <a:t>Escaping the Code Delimiter</a:t>
            </a:r>
          </a:p>
          <a:p>
            <a:r>
              <a:rPr lang="en-US" sz="1800" dirty="0"/>
              <a:t>As you saw earlier in this chapter, you can display </a:t>
            </a:r>
            <a:r>
              <a:rPr lang="en-US" sz="1800" b="1" dirty="0">
                <a:latin typeface="Consolas" charset="0"/>
                <a:ea typeface="Consolas" charset="0"/>
                <a:cs typeface="Consolas" charset="0"/>
              </a:rPr>
              <a:t>@</a:t>
            </a:r>
            <a:r>
              <a:rPr lang="en-US" sz="1800" dirty="0"/>
              <a:t> by encoding it using </a:t>
            </a:r>
            <a:r>
              <a:rPr lang="en-US" sz="1800" b="1" dirty="0">
                <a:latin typeface="Consolas" charset="0"/>
                <a:ea typeface="Consolas" charset="0"/>
                <a:cs typeface="Consolas" charset="0"/>
              </a:rPr>
              <a:t>@@</a:t>
            </a:r>
            <a:r>
              <a:rPr lang="en-US" sz="1800" dirty="0"/>
              <a:t>. </a:t>
            </a:r>
            <a:endParaRPr lang="en-US" sz="1800" dirty="0" smtClean="0"/>
          </a:p>
          <a:p>
            <a:r>
              <a:rPr lang="en-US" sz="1800" dirty="0" smtClean="0"/>
              <a:t>Alternatively</a:t>
            </a:r>
            <a:r>
              <a:rPr lang="en-US" sz="1800" dirty="0"/>
              <a:t>, </a:t>
            </a:r>
            <a:r>
              <a:rPr lang="en-US" sz="1800" dirty="0" smtClean="0"/>
              <a:t>you always </a:t>
            </a:r>
            <a:r>
              <a:rPr lang="en-US" sz="1800" dirty="0"/>
              <a:t>have the option to use HTML encoding:</a:t>
            </a:r>
          </a:p>
        </p:txBody>
      </p:sp>
      <p:pic>
        <p:nvPicPr>
          <p:cNvPr id="4" name="Picture 3"/>
          <p:cNvPicPr>
            <a:picLocks noChangeAspect="1"/>
          </p:cNvPicPr>
          <p:nvPr/>
        </p:nvPicPr>
        <p:blipFill>
          <a:blip r:embed="rId2"/>
          <a:stretch>
            <a:fillRect/>
          </a:stretch>
        </p:blipFill>
        <p:spPr>
          <a:xfrm>
            <a:off x="816397" y="2168666"/>
            <a:ext cx="5892800" cy="1892300"/>
          </a:xfrm>
          <a:prstGeom prst="rect">
            <a:avLst/>
          </a:prstGeom>
        </p:spPr>
      </p:pic>
    </p:spTree>
    <p:extLst>
      <p:ext uri="{BB962C8B-B14F-4D97-AF65-F5344CB8AC3E}">
        <p14:creationId xmlns:p14="http://schemas.microsoft.com/office/powerpoint/2010/main" val="438065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Razor Syntax </a:t>
            </a:r>
            <a:r>
              <a:rPr lang="en-US" dirty="0" smtClean="0"/>
              <a:t>Samples (cont’d)</a:t>
            </a:r>
            <a:endParaRPr lang="en-US" dirty="0"/>
          </a:p>
        </p:txBody>
      </p:sp>
      <p:sp>
        <p:nvSpPr>
          <p:cNvPr id="3" name="Text Placeholder 2"/>
          <p:cNvSpPr>
            <a:spLocks noGrp="1"/>
          </p:cNvSpPr>
          <p:nvPr>
            <p:ph type="body" sz="quarter" idx="13"/>
          </p:nvPr>
        </p:nvSpPr>
        <p:spPr>
          <a:xfrm>
            <a:off x="433388" y="1017498"/>
            <a:ext cx="8447087" cy="1045971"/>
          </a:xfrm>
        </p:spPr>
        <p:txBody>
          <a:bodyPr>
            <a:normAutofit/>
          </a:bodyPr>
          <a:lstStyle/>
          <a:p>
            <a:pPr marL="0" indent="0">
              <a:buNone/>
            </a:pPr>
            <a:r>
              <a:rPr lang="en-US" sz="1800" b="1" dirty="0"/>
              <a:t>Server-Side Comment</a:t>
            </a:r>
          </a:p>
          <a:p>
            <a:r>
              <a:rPr lang="en-US" sz="1800" dirty="0"/>
              <a:t>Razor includes a nice syntax for commenting out a block of markup and code.</a:t>
            </a:r>
          </a:p>
        </p:txBody>
      </p:sp>
      <p:pic>
        <p:nvPicPr>
          <p:cNvPr id="5" name="Picture 4"/>
          <p:cNvPicPr>
            <a:picLocks noChangeAspect="1"/>
          </p:cNvPicPr>
          <p:nvPr/>
        </p:nvPicPr>
        <p:blipFill>
          <a:blip r:embed="rId2"/>
          <a:stretch>
            <a:fillRect/>
          </a:stretch>
        </p:blipFill>
        <p:spPr>
          <a:xfrm>
            <a:off x="749974" y="2063469"/>
            <a:ext cx="5054600" cy="1905000"/>
          </a:xfrm>
          <a:prstGeom prst="rect">
            <a:avLst/>
          </a:prstGeom>
        </p:spPr>
      </p:pic>
    </p:spTree>
    <p:extLst>
      <p:ext uri="{BB962C8B-B14F-4D97-AF65-F5344CB8AC3E}">
        <p14:creationId xmlns:p14="http://schemas.microsoft.com/office/powerpoint/2010/main" val="1829788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Razor Syntax </a:t>
            </a:r>
            <a:r>
              <a:rPr lang="en-US" dirty="0" smtClean="0"/>
              <a:t>Samples (cont’d)</a:t>
            </a:r>
            <a:endParaRPr lang="en-US" dirty="0"/>
          </a:p>
        </p:txBody>
      </p:sp>
      <p:sp>
        <p:nvSpPr>
          <p:cNvPr id="3" name="Text Placeholder 2"/>
          <p:cNvSpPr>
            <a:spLocks noGrp="1"/>
          </p:cNvSpPr>
          <p:nvPr>
            <p:ph type="body" sz="quarter" idx="13"/>
          </p:nvPr>
        </p:nvSpPr>
        <p:spPr>
          <a:xfrm>
            <a:off x="433388" y="1017498"/>
            <a:ext cx="8447087" cy="2567274"/>
          </a:xfrm>
        </p:spPr>
        <p:txBody>
          <a:bodyPr>
            <a:normAutofit/>
          </a:bodyPr>
          <a:lstStyle/>
          <a:p>
            <a:pPr marL="0" indent="0">
              <a:buNone/>
            </a:pPr>
            <a:r>
              <a:rPr lang="en-US" sz="1800" b="1" dirty="0"/>
              <a:t>Calling a Generic Method</a:t>
            </a:r>
          </a:p>
          <a:p>
            <a:r>
              <a:rPr lang="en-US" sz="1800" dirty="0"/>
              <a:t>Calling a </a:t>
            </a:r>
            <a:r>
              <a:rPr lang="en-US" sz="1800" b="1" dirty="0"/>
              <a:t>generic</a:t>
            </a:r>
            <a:r>
              <a:rPr lang="en-US" sz="1800" dirty="0"/>
              <a:t> method is really no different from calling an explicit code expression. </a:t>
            </a:r>
            <a:endParaRPr lang="en-US" sz="1800" dirty="0" smtClean="0"/>
          </a:p>
          <a:p>
            <a:r>
              <a:rPr lang="en-US" sz="1800" dirty="0" smtClean="0"/>
              <a:t>Even so, many </a:t>
            </a:r>
            <a:r>
              <a:rPr lang="en-US" sz="1800" dirty="0"/>
              <a:t>folks get tripped up when trying to call a generic method. </a:t>
            </a:r>
            <a:endParaRPr lang="en-US" sz="1800" dirty="0" smtClean="0"/>
          </a:p>
          <a:p>
            <a:r>
              <a:rPr lang="en-US" sz="1800" dirty="0" smtClean="0"/>
              <a:t>The </a:t>
            </a:r>
            <a:r>
              <a:rPr lang="en-US" sz="1800" dirty="0"/>
              <a:t>confusion comes from the </a:t>
            </a:r>
            <a:r>
              <a:rPr lang="en-US" sz="1800" dirty="0" smtClean="0"/>
              <a:t>fact that </a:t>
            </a:r>
            <a:r>
              <a:rPr lang="en-US" sz="1800" dirty="0"/>
              <a:t>the code to call a generic method includes </a:t>
            </a:r>
            <a:r>
              <a:rPr lang="en-US" sz="1800" b="1" dirty="0"/>
              <a:t>angle brackets</a:t>
            </a:r>
            <a:r>
              <a:rPr lang="en-US" sz="1800" dirty="0"/>
              <a:t>. </a:t>
            </a:r>
            <a:endParaRPr lang="en-US" sz="1800" dirty="0" smtClean="0"/>
          </a:p>
          <a:p>
            <a:r>
              <a:rPr lang="en-US" sz="1800" dirty="0" smtClean="0"/>
              <a:t>And </a:t>
            </a:r>
            <a:r>
              <a:rPr lang="en-US" sz="1800" dirty="0"/>
              <a:t>as you’ve learned, angle </a:t>
            </a:r>
            <a:r>
              <a:rPr lang="en-US" sz="1800" dirty="0" smtClean="0"/>
              <a:t>brackets cause </a:t>
            </a:r>
            <a:r>
              <a:rPr lang="en-US" sz="1800" dirty="0"/>
              <a:t>Razor to transition back to markup unless you wrap the whole expression in </a:t>
            </a:r>
            <a:r>
              <a:rPr lang="en-US" sz="1800" b="1" dirty="0"/>
              <a:t>parentheses</a:t>
            </a:r>
            <a:r>
              <a:rPr lang="en-US" sz="1800" dirty="0"/>
              <a:t>.</a:t>
            </a:r>
          </a:p>
        </p:txBody>
      </p:sp>
      <p:pic>
        <p:nvPicPr>
          <p:cNvPr id="4" name="Picture 3"/>
          <p:cNvPicPr>
            <a:picLocks noChangeAspect="1"/>
          </p:cNvPicPr>
          <p:nvPr/>
        </p:nvPicPr>
        <p:blipFill>
          <a:blip r:embed="rId2"/>
          <a:stretch>
            <a:fillRect/>
          </a:stretch>
        </p:blipFill>
        <p:spPr>
          <a:xfrm>
            <a:off x="811957" y="3584772"/>
            <a:ext cx="3441700" cy="393700"/>
          </a:xfrm>
          <a:prstGeom prst="rect">
            <a:avLst/>
          </a:prstGeom>
        </p:spPr>
      </p:pic>
    </p:spTree>
    <p:extLst>
      <p:ext uri="{BB962C8B-B14F-4D97-AF65-F5344CB8AC3E}">
        <p14:creationId xmlns:p14="http://schemas.microsoft.com/office/powerpoint/2010/main" val="735523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Layouts</a:t>
            </a:r>
          </a:p>
        </p:txBody>
      </p:sp>
      <p:sp>
        <p:nvSpPr>
          <p:cNvPr id="3" name="Text Placeholder 2"/>
          <p:cNvSpPr>
            <a:spLocks noGrp="1"/>
          </p:cNvSpPr>
          <p:nvPr>
            <p:ph type="body" sz="quarter" idx="13"/>
          </p:nvPr>
        </p:nvSpPr>
        <p:spPr/>
        <p:txBody>
          <a:bodyPr/>
          <a:lstStyle/>
          <a:p>
            <a:r>
              <a:rPr lang="en-US" dirty="0"/>
              <a:t>Layouts in </a:t>
            </a:r>
            <a:r>
              <a:rPr lang="en-US" b="1" dirty="0"/>
              <a:t>Razor</a:t>
            </a:r>
            <a:r>
              <a:rPr lang="en-US" dirty="0"/>
              <a:t> help maintain a consistent look and feel across multiple views in your application.</a:t>
            </a:r>
          </a:p>
          <a:p>
            <a:r>
              <a:rPr lang="en-US" dirty="0"/>
              <a:t>If you’re familiar with </a:t>
            </a:r>
            <a:r>
              <a:rPr lang="en-US" b="1" dirty="0"/>
              <a:t>Web Forms</a:t>
            </a:r>
            <a:r>
              <a:rPr lang="en-US" dirty="0"/>
              <a:t>, layouts serve the same purpose as </a:t>
            </a:r>
            <a:r>
              <a:rPr lang="en-US" b="1" dirty="0"/>
              <a:t>master pages</a:t>
            </a:r>
            <a:r>
              <a:rPr lang="en-US" dirty="0"/>
              <a:t>, but offer both </a:t>
            </a:r>
            <a:r>
              <a:rPr lang="en-US" dirty="0" smtClean="0"/>
              <a:t>a simpler </a:t>
            </a:r>
            <a:r>
              <a:rPr lang="en-US" dirty="0"/>
              <a:t>syntax and greater </a:t>
            </a:r>
            <a:r>
              <a:rPr lang="en-US" dirty="0" smtClean="0"/>
              <a:t>flexibility</a:t>
            </a:r>
            <a:r>
              <a:rPr lang="en-US" dirty="0"/>
              <a:t>.</a:t>
            </a:r>
          </a:p>
          <a:p>
            <a:r>
              <a:rPr lang="en-US" dirty="0"/>
              <a:t>You can use a layout to </a:t>
            </a:r>
            <a:r>
              <a:rPr lang="en-US" dirty="0" smtClean="0"/>
              <a:t>define </a:t>
            </a:r>
            <a:r>
              <a:rPr lang="en-US" dirty="0"/>
              <a:t>a common template for your site (or just part of it). </a:t>
            </a:r>
            <a:endParaRPr lang="en-US" dirty="0" smtClean="0"/>
          </a:p>
          <a:p>
            <a:r>
              <a:rPr lang="en-US" dirty="0" smtClean="0"/>
              <a:t>This </a:t>
            </a:r>
            <a:r>
              <a:rPr lang="en-US" b="1" dirty="0" smtClean="0"/>
              <a:t>template</a:t>
            </a:r>
            <a:r>
              <a:rPr lang="en-US" dirty="0" smtClean="0"/>
              <a:t> contains </a:t>
            </a:r>
            <a:r>
              <a:rPr lang="en-US" dirty="0"/>
              <a:t>one or more </a:t>
            </a:r>
            <a:r>
              <a:rPr lang="en-US" b="1" dirty="0"/>
              <a:t>placeholders</a:t>
            </a:r>
            <a:r>
              <a:rPr lang="en-US" dirty="0"/>
              <a:t> that the other views in your application provide content for. </a:t>
            </a:r>
            <a:endParaRPr lang="en-US" dirty="0" smtClean="0"/>
          </a:p>
          <a:p>
            <a:r>
              <a:rPr lang="en-US" dirty="0" smtClean="0"/>
              <a:t>In some </a:t>
            </a:r>
            <a:r>
              <a:rPr lang="en-US" dirty="0"/>
              <a:t>ways, it’s like an </a:t>
            </a:r>
            <a:r>
              <a:rPr lang="en-US" b="1" dirty="0"/>
              <a:t>abstract</a:t>
            </a:r>
            <a:r>
              <a:rPr lang="en-US" dirty="0"/>
              <a:t> </a:t>
            </a:r>
            <a:r>
              <a:rPr lang="en-US" b="1" dirty="0"/>
              <a:t>base</a:t>
            </a:r>
            <a:r>
              <a:rPr lang="en-US" dirty="0"/>
              <a:t> </a:t>
            </a:r>
            <a:r>
              <a:rPr lang="en-US" b="1" dirty="0"/>
              <a:t>class</a:t>
            </a:r>
            <a:r>
              <a:rPr lang="en-US" dirty="0"/>
              <a:t> for your views.</a:t>
            </a:r>
          </a:p>
        </p:txBody>
      </p:sp>
    </p:spTree>
    <p:extLst>
      <p:ext uri="{BB962C8B-B14F-4D97-AF65-F5344CB8AC3E}">
        <p14:creationId xmlns:p14="http://schemas.microsoft.com/office/powerpoint/2010/main" val="1864417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Layouts (cont’d)</a:t>
            </a:r>
            <a:endParaRPr lang="en-US" dirty="0"/>
          </a:p>
        </p:txBody>
      </p:sp>
      <p:sp>
        <p:nvSpPr>
          <p:cNvPr id="3" name="Text Placeholder 2"/>
          <p:cNvSpPr>
            <a:spLocks noGrp="1"/>
          </p:cNvSpPr>
          <p:nvPr>
            <p:ph type="body" sz="quarter" idx="13"/>
          </p:nvPr>
        </p:nvSpPr>
        <p:spPr>
          <a:xfrm>
            <a:off x="433388" y="1017497"/>
            <a:ext cx="8447087" cy="738476"/>
          </a:xfrm>
        </p:spPr>
        <p:txBody>
          <a:bodyPr>
            <a:normAutofit/>
          </a:bodyPr>
          <a:lstStyle/>
          <a:p>
            <a:r>
              <a:rPr lang="en-US" dirty="0"/>
              <a:t>Let’s look at a very simple layout; we’ll creatively call </a:t>
            </a:r>
            <a:r>
              <a:rPr lang="en-US" dirty="0" smtClean="0"/>
              <a:t>it </a:t>
            </a:r>
            <a:r>
              <a:rPr lang="en-US" b="1" dirty="0" smtClean="0">
                <a:latin typeface="Consolas" charset="0"/>
                <a:ea typeface="Consolas" charset="0"/>
                <a:cs typeface="Consolas" charset="0"/>
              </a:rPr>
              <a:t>SiteLayout.cshtml</a:t>
            </a:r>
            <a:r>
              <a:rPr lang="en-US" dirty="0"/>
              <a:t>:</a:t>
            </a:r>
          </a:p>
        </p:txBody>
      </p:sp>
      <p:pic>
        <p:nvPicPr>
          <p:cNvPr id="4" name="Picture 3"/>
          <p:cNvPicPr>
            <a:picLocks noChangeAspect="1"/>
          </p:cNvPicPr>
          <p:nvPr/>
        </p:nvPicPr>
        <p:blipFill>
          <a:blip r:embed="rId2"/>
          <a:stretch>
            <a:fillRect/>
          </a:stretch>
        </p:blipFill>
        <p:spPr>
          <a:xfrm>
            <a:off x="768855" y="1755973"/>
            <a:ext cx="5664200" cy="2209800"/>
          </a:xfrm>
          <a:prstGeom prst="rect">
            <a:avLst/>
          </a:prstGeom>
        </p:spPr>
      </p:pic>
    </p:spTree>
    <p:extLst>
      <p:ext uri="{BB962C8B-B14F-4D97-AF65-F5344CB8AC3E}">
        <p14:creationId xmlns:p14="http://schemas.microsoft.com/office/powerpoint/2010/main" val="1026559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Layouts (cont’d)</a:t>
            </a:r>
            <a:endParaRPr lang="en-US" dirty="0"/>
          </a:p>
        </p:txBody>
      </p:sp>
      <p:sp>
        <p:nvSpPr>
          <p:cNvPr id="3" name="Text Placeholder 2"/>
          <p:cNvSpPr>
            <a:spLocks noGrp="1"/>
          </p:cNvSpPr>
          <p:nvPr>
            <p:ph type="body" sz="quarter" idx="13"/>
          </p:nvPr>
        </p:nvSpPr>
        <p:spPr>
          <a:xfrm>
            <a:off x="433388" y="1017496"/>
            <a:ext cx="8447087" cy="2421619"/>
          </a:xfrm>
        </p:spPr>
        <p:txBody>
          <a:bodyPr>
            <a:normAutofit/>
          </a:bodyPr>
          <a:lstStyle/>
          <a:p>
            <a:r>
              <a:rPr lang="en-US" dirty="0"/>
              <a:t>It looks like a standard </a:t>
            </a:r>
            <a:r>
              <a:rPr lang="en-US" b="1" dirty="0"/>
              <a:t>Razor</a:t>
            </a:r>
            <a:r>
              <a:rPr lang="en-US" dirty="0"/>
              <a:t> view, but note that there’s a call to </a:t>
            </a:r>
            <a:r>
              <a:rPr lang="en-US" b="1" dirty="0">
                <a:latin typeface="Consolas" charset="0"/>
                <a:ea typeface="Consolas" charset="0"/>
                <a:cs typeface="Consolas" charset="0"/>
              </a:rPr>
              <a:t>@RenderBody </a:t>
            </a:r>
            <a:r>
              <a:rPr lang="en-US" dirty="0"/>
              <a:t>in the view. </a:t>
            </a:r>
            <a:endParaRPr lang="en-US" dirty="0" smtClean="0"/>
          </a:p>
          <a:p>
            <a:r>
              <a:rPr lang="en-US" dirty="0" smtClean="0"/>
              <a:t>This </a:t>
            </a:r>
            <a:r>
              <a:rPr lang="en-US" dirty="0"/>
              <a:t>is </a:t>
            </a:r>
            <a:r>
              <a:rPr lang="en-US" dirty="0" smtClean="0"/>
              <a:t>a placeholder </a:t>
            </a:r>
            <a:r>
              <a:rPr lang="en-US" dirty="0"/>
              <a:t>that marks the location where views using this layout will have their main content rendered.</a:t>
            </a:r>
          </a:p>
          <a:p>
            <a:r>
              <a:rPr lang="en-US" dirty="0"/>
              <a:t>Multiple </a:t>
            </a:r>
            <a:r>
              <a:rPr lang="en-US" b="1" dirty="0"/>
              <a:t>Razor</a:t>
            </a:r>
            <a:r>
              <a:rPr lang="en-US" dirty="0"/>
              <a:t> views may now take advantage of this layout to enforce a consistent look and feel.</a:t>
            </a:r>
          </a:p>
          <a:p>
            <a:r>
              <a:rPr lang="en-US" dirty="0"/>
              <a:t>Let’s look at an example that uses this layout, </a:t>
            </a:r>
            <a:r>
              <a:rPr lang="en-US" b="1" dirty="0">
                <a:latin typeface="Consolas" charset="0"/>
                <a:ea typeface="Consolas" charset="0"/>
                <a:cs typeface="Consolas" charset="0"/>
              </a:rPr>
              <a:t>Index.cshtml</a:t>
            </a:r>
            <a:r>
              <a:rPr lang="en-US" dirty="0"/>
              <a:t>:</a:t>
            </a:r>
          </a:p>
        </p:txBody>
      </p:sp>
      <p:pic>
        <p:nvPicPr>
          <p:cNvPr id="5" name="Picture 4"/>
          <p:cNvPicPr>
            <a:picLocks noChangeAspect="1"/>
          </p:cNvPicPr>
          <p:nvPr/>
        </p:nvPicPr>
        <p:blipFill>
          <a:blip r:embed="rId2"/>
          <a:stretch>
            <a:fillRect/>
          </a:stretch>
        </p:blipFill>
        <p:spPr>
          <a:xfrm>
            <a:off x="752279" y="3568183"/>
            <a:ext cx="5956300" cy="1447800"/>
          </a:xfrm>
          <a:prstGeom prst="rect">
            <a:avLst/>
          </a:prstGeom>
        </p:spPr>
      </p:pic>
    </p:spTree>
    <p:extLst>
      <p:ext uri="{BB962C8B-B14F-4D97-AF65-F5344CB8AC3E}">
        <p14:creationId xmlns:p14="http://schemas.microsoft.com/office/powerpoint/2010/main" val="1951228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Layouts (cont’d)</a:t>
            </a:r>
            <a:endParaRPr lang="en-US" dirty="0"/>
          </a:p>
        </p:txBody>
      </p:sp>
      <p:sp>
        <p:nvSpPr>
          <p:cNvPr id="3" name="Text Placeholder 2"/>
          <p:cNvSpPr>
            <a:spLocks noGrp="1"/>
          </p:cNvSpPr>
          <p:nvPr>
            <p:ph type="body" sz="quarter" idx="13"/>
          </p:nvPr>
        </p:nvSpPr>
        <p:spPr>
          <a:xfrm>
            <a:off x="433388" y="1017496"/>
            <a:ext cx="8447087" cy="1491035"/>
          </a:xfrm>
        </p:spPr>
        <p:txBody>
          <a:bodyPr>
            <a:normAutofit/>
          </a:bodyPr>
          <a:lstStyle/>
          <a:p>
            <a:r>
              <a:rPr lang="en-US" dirty="0" smtClean="0"/>
              <a:t>The view above specifies </a:t>
            </a:r>
            <a:r>
              <a:rPr lang="en-US" dirty="0"/>
              <a:t>its layout via the </a:t>
            </a:r>
            <a:r>
              <a:rPr lang="en-US" b="1" dirty="0">
                <a:latin typeface="Consolas" charset="0"/>
                <a:ea typeface="Consolas" charset="0"/>
                <a:cs typeface="Consolas" charset="0"/>
              </a:rPr>
              <a:t>Layout</a:t>
            </a:r>
            <a:r>
              <a:rPr lang="en-US" dirty="0"/>
              <a:t> property. </a:t>
            </a:r>
            <a:endParaRPr lang="en-US" dirty="0" smtClean="0"/>
          </a:p>
          <a:p>
            <a:r>
              <a:rPr lang="en-US" dirty="0" smtClean="0"/>
              <a:t>When </a:t>
            </a:r>
            <a:r>
              <a:rPr lang="en-US" dirty="0"/>
              <a:t>this view is rendered, the </a:t>
            </a:r>
            <a:r>
              <a:rPr lang="en-US" dirty="0" smtClean="0"/>
              <a:t>HTML contents </a:t>
            </a:r>
            <a:r>
              <a:rPr lang="en-US" dirty="0"/>
              <a:t>in this view are placed within the </a:t>
            </a:r>
            <a:r>
              <a:rPr lang="en-US" b="1" dirty="0"/>
              <a:t>DIV</a:t>
            </a:r>
            <a:r>
              <a:rPr lang="en-US" dirty="0"/>
              <a:t> element, main-content of </a:t>
            </a:r>
            <a:r>
              <a:rPr lang="en-US" b="1" dirty="0" smtClean="0">
                <a:latin typeface="Consolas" charset="0"/>
                <a:ea typeface="Consolas" charset="0"/>
                <a:cs typeface="Consolas" charset="0"/>
              </a:rPr>
              <a:t>SiteLayout.cshtml</a:t>
            </a:r>
            <a:r>
              <a:rPr lang="en-US" dirty="0" smtClean="0"/>
              <a:t>, resulting </a:t>
            </a:r>
            <a:r>
              <a:rPr lang="en-US" dirty="0"/>
              <a:t>in the following combined HTML markup:</a:t>
            </a:r>
          </a:p>
        </p:txBody>
      </p:sp>
      <p:pic>
        <p:nvPicPr>
          <p:cNvPr id="4" name="Picture 3"/>
          <p:cNvPicPr>
            <a:picLocks noChangeAspect="1"/>
          </p:cNvPicPr>
          <p:nvPr/>
        </p:nvPicPr>
        <p:blipFill>
          <a:blip r:embed="rId2"/>
          <a:stretch>
            <a:fillRect/>
          </a:stretch>
        </p:blipFill>
        <p:spPr>
          <a:xfrm>
            <a:off x="742051" y="2508531"/>
            <a:ext cx="8064500" cy="2146300"/>
          </a:xfrm>
          <a:prstGeom prst="rect">
            <a:avLst/>
          </a:prstGeom>
        </p:spPr>
      </p:pic>
    </p:spTree>
    <p:extLst>
      <p:ext uri="{BB962C8B-B14F-4D97-AF65-F5344CB8AC3E}">
        <p14:creationId xmlns:p14="http://schemas.microsoft.com/office/powerpoint/2010/main" val="1276435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Layouts (cont’d)</a:t>
            </a:r>
            <a:endParaRPr lang="en-US" dirty="0"/>
          </a:p>
        </p:txBody>
      </p:sp>
      <p:sp>
        <p:nvSpPr>
          <p:cNvPr id="3" name="Text Placeholder 2"/>
          <p:cNvSpPr>
            <a:spLocks noGrp="1"/>
          </p:cNvSpPr>
          <p:nvPr>
            <p:ph type="body" sz="quarter" idx="13"/>
          </p:nvPr>
        </p:nvSpPr>
        <p:spPr>
          <a:xfrm>
            <a:off x="433388" y="1017496"/>
            <a:ext cx="8447087" cy="1151169"/>
          </a:xfrm>
        </p:spPr>
        <p:txBody>
          <a:bodyPr>
            <a:normAutofit/>
          </a:bodyPr>
          <a:lstStyle/>
          <a:p>
            <a:r>
              <a:rPr lang="en-US" dirty="0"/>
              <a:t>A layout may have multiple sections. </a:t>
            </a:r>
            <a:endParaRPr lang="en-US" dirty="0" smtClean="0"/>
          </a:p>
          <a:p>
            <a:r>
              <a:rPr lang="en-US" dirty="0" smtClean="0"/>
              <a:t>For </a:t>
            </a:r>
            <a:r>
              <a:rPr lang="en-US" dirty="0"/>
              <a:t>example, add a </a:t>
            </a:r>
            <a:r>
              <a:rPr lang="en-US" b="1" dirty="0"/>
              <a:t>footer</a:t>
            </a:r>
            <a:r>
              <a:rPr lang="en-US" dirty="0"/>
              <a:t> </a:t>
            </a:r>
            <a:r>
              <a:rPr lang="en-US" b="1" dirty="0"/>
              <a:t>section</a:t>
            </a:r>
            <a:r>
              <a:rPr lang="en-US" dirty="0"/>
              <a:t> to the previous </a:t>
            </a:r>
            <a:r>
              <a:rPr lang="en-US" dirty="0" smtClean="0"/>
              <a:t>layout, </a:t>
            </a:r>
            <a:r>
              <a:rPr lang="en-US" b="1" dirty="0" smtClean="0">
                <a:latin typeface="Consolas" charset="0"/>
                <a:ea typeface="Consolas" charset="0"/>
                <a:cs typeface="Consolas" charset="0"/>
              </a:rPr>
              <a:t>SiteLayout.cshtml</a:t>
            </a:r>
            <a:r>
              <a:rPr lang="en-US" dirty="0"/>
              <a:t>:</a:t>
            </a:r>
          </a:p>
        </p:txBody>
      </p:sp>
      <p:pic>
        <p:nvPicPr>
          <p:cNvPr id="5" name="Picture 4"/>
          <p:cNvPicPr>
            <a:picLocks noChangeAspect="1"/>
          </p:cNvPicPr>
          <p:nvPr/>
        </p:nvPicPr>
        <p:blipFill>
          <a:blip r:embed="rId2"/>
          <a:stretch>
            <a:fillRect/>
          </a:stretch>
        </p:blipFill>
        <p:spPr>
          <a:xfrm>
            <a:off x="734746" y="2168665"/>
            <a:ext cx="5651500" cy="2387600"/>
          </a:xfrm>
          <a:prstGeom prst="rect">
            <a:avLst/>
          </a:prstGeom>
        </p:spPr>
      </p:pic>
    </p:spTree>
    <p:extLst>
      <p:ext uri="{BB962C8B-B14F-4D97-AF65-F5344CB8AC3E}">
        <p14:creationId xmlns:p14="http://schemas.microsoft.com/office/powerpoint/2010/main" val="103322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Layouts (cont’d)</a:t>
            </a:r>
            <a:endParaRPr lang="en-US" dirty="0"/>
          </a:p>
        </p:txBody>
      </p:sp>
      <p:sp>
        <p:nvSpPr>
          <p:cNvPr id="3" name="Text Placeholder 2"/>
          <p:cNvSpPr>
            <a:spLocks noGrp="1"/>
          </p:cNvSpPr>
          <p:nvPr>
            <p:ph type="body" sz="quarter" idx="13"/>
          </p:nvPr>
        </p:nvSpPr>
        <p:spPr>
          <a:xfrm>
            <a:off x="433388" y="1017496"/>
            <a:ext cx="8447087" cy="1847085"/>
          </a:xfrm>
        </p:spPr>
        <p:txBody>
          <a:bodyPr>
            <a:normAutofit/>
          </a:bodyPr>
          <a:lstStyle/>
          <a:p>
            <a:r>
              <a:rPr lang="en-US" dirty="0"/>
              <a:t>Running the previous view again without any changes will throw an exception stating that a </a:t>
            </a:r>
            <a:r>
              <a:rPr lang="en-US" dirty="0" smtClean="0"/>
              <a:t>section named </a:t>
            </a:r>
            <a:r>
              <a:rPr lang="en-US" b="1" dirty="0"/>
              <a:t>Footer</a:t>
            </a:r>
            <a:r>
              <a:rPr lang="en-US" dirty="0"/>
              <a:t> was not </a:t>
            </a:r>
            <a:r>
              <a:rPr lang="en-US" dirty="0" smtClean="0"/>
              <a:t>defined</a:t>
            </a:r>
            <a:r>
              <a:rPr lang="en-US"/>
              <a:t>. </a:t>
            </a:r>
            <a:endParaRPr lang="en-US" smtClean="0"/>
          </a:p>
          <a:p>
            <a:r>
              <a:rPr lang="en-US" dirty="0" smtClean="0"/>
              <a:t>By </a:t>
            </a:r>
            <a:r>
              <a:rPr lang="en-US" dirty="0"/>
              <a:t>default, a view must supply content for every section </a:t>
            </a:r>
            <a:r>
              <a:rPr lang="en-US" dirty="0" smtClean="0"/>
              <a:t>defined in the </a:t>
            </a:r>
            <a:r>
              <a:rPr lang="en-US" dirty="0"/>
              <a:t>layout.</a:t>
            </a:r>
          </a:p>
          <a:p>
            <a:r>
              <a:rPr lang="en-US" dirty="0"/>
              <a:t>Here’s the updated view:</a:t>
            </a:r>
          </a:p>
        </p:txBody>
      </p:sp>
      <p:pic>
        <p:nvPicPr>
          <p:cNvPr id="4" name="Picture 3"/>
          <p:cNvPicPr>
            <a:picLocks noChangeAspect="1"/>
          </p:cNvPicPr>
          <p:nvPr/>
        </p:nvPicPr>
        <p:blipFill>
          <a:blip r:embed="rId2"/>
          <a:stretch>
            <a:fillRect/>
          </a:stretch>
        </p:blipFill>
        <p:spPr>
          <a:xfrm>
            <a:off x="827973" y="2864581"/>
            <a:ext cx="5918200" cy="2603500"/>
          </a:xfrm>
          <a:prstGeom prst="rect">
            <a:avLst/>
          </a:prstGeom>
        </p:spPr>
      </p:pic>
    </p:spTree>
    <p:extLst>
      <p:ext uri="{BB962C8B-B14F-4D97-AF65-F5344CB8AC3E}">
        <p14:creationId xmlns:p14="http://schemas.microsoft.com/office/powerpoint/2010/main" val="18968555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Layouts (cont’d)</a:t>
            </a:r>
            <a:endParaRPr lang="en-US" dirty="0"/>
          </a:p>
        </p:txBody>
      </p:sp>
      <p:sp>
        <p:nvSpPr>
          <p:cNvPr id="3" name="Text Placeholder 2"/>
          <p:cNvSpPr>
            <a:spLocks noGrp="1"/>
          </p:cNvSpPr>
          <p:nvPr>
            <p:ph type="body" sz="quarter" idx="13"/>
          </p:nvPr>
        </p:nvSpPr>
        <p:spPr>
          <a:xfrm>
            <a:off x="433388" y="1017497"/>
            <a:ext cx="8447087" cy="3465492"/>
          </a:xfrm>
        </p:spPr>
        <p:txBody>
          <a:bodyPr>
            <a:normAutofit/>
          </a:bodyPr>
          <a:lstStyle/>
          <a:p>
            <a:r>
              <a:rPr lang="en-US" dirty="0"/>
              <a:t>The </a:t>
            </a:r>
            <a:r>
              <a:rPr lang="en-US" b="1" dirty="0">
                <a:latin typeface="Consolas" charset="0"/>
                <a:ea typeface="Consolas" charset="0"/>
                <a:cs typeface="Consolas" charset="0"/>
              </a:rPr>
              <a:t>@section </a:t>
            </a:r>
            <a:r>
              <a:rPr lang="en-US" dirty="0"/>
              <a:t>syntax </a:t>
            </a:r>
            <a:r>
              <a:rPr lang="en-US" dirty="0" smtClean="0"/>
              <a:t>specifies </a:t>
            </a:r>
            <a:r>
              <a:rPr lang="en-US" dirty="0"/>
              <a:t>the contents for a section </a:t>
            </a:r>
            <a:r>
              <a:rPr lang="en-US" dirty="0" smtClean="0"/>
              <a:t>defined </a:t>
            </a:r>
            <a:r>
              <a:rPr lang="en-US" dirty="0"/>
              <a:t>in the layout.</a:t>
            </a:r>
          </a:p>
          <a:p>
            <a:r>
              <a:rPr lang="en-US" dirty="0"/>
              <a:t>Earlier, it was pointed out that, by default, a view </a:t>
            </a:r>
            <a:r>
              <a:rPr lang="en-US" b="1" dirty="0"/>
              <a:t>must supply content </a:t>
            </a:r>
            <a:r>
              <a:rPr lang="en-US" dirty="0"/>
              <a:t>for every </a:t>
            </a:r>
            <a:r>
              <a:rPr lang="en-US" dirty="0" smtClean="0"/>
              <a:t>defined </a:t>
            </a:r>
            <a:r>
              <a:rPr lang="en-US" dirty="0"/>
              <a:t>section. </a:t>
            </a:r>
            <a:endParaRPr lang="en-US" dirty="0" smtClean="0"/>
          </a:p>
          <a:p>
            <a:r>
              <a:rPr lang="en-US" dirty="0" smtClean="0"/>
              <a:t>So what </a:t>
            </a:r>
            <a:r>
              <a:rPr lang="en-US" dirty="0"/>
              <a:t>happens when you want to add a new section to a layout? Will that break every view?</a:t>
            </a:r>
          </a:p>
          <a:p>
            <a:r>
              <a:rPr lang="en-US" dirty="0"/>
              <a:t>Fortunately, the </a:t>
            </a:r>
            <a:r>
              <a:rPr lang="en-US" b="1" dirty="0">
                <a:latin typeface="Consolas" charset="0"/>
                <a:ea typeface="Consolas" charset="0"/>
                <a:cs typeface="Consolas" charset="0"/>
              </a:rPr>
              <a:t>RenderSection</a:t>
            </a:r>
            <a:r>
              <a:rPr lang="en-US" dirty="0"/>
              <a:t> method has an overload that allows you to specify that the </a:t>
            </a:r>
            <a:r>
              <a:rPr lang="en-US" dirty="0" smtClean="0"/>
              <a:t>section is </a:t>
            </a:r>
            <a:r>
              <a:rPr lang="en-US" dirty="0"/>
              <a:t>not required. </a:t>
            </a:r>
            <a:endParaRPr lang="en-US" dirty="0" smtClean="0"/>
          </a:p>
          <a:p>
            <a:r>
              <a:rPr lang="en-US" dirty="0" smtClean="0"/>
              <a:t>To </a:t>
            </a:r>
            <a:r>
              <a:rPr lang="en-US" dirty="0"/>
              <a:t>mark the </a:t>
            </a:r>
            <a:r>
              <a:rPr lang="en-US" b="1" dirty="0"/>
              <a:t>Footer</a:t>
            </a:r>
            <a:r>
              <a:rPr lang="en-US" dirty="0"/>
              <a:t> section as optional you can pass in </a:t>
            </a:r>
            <a:r>
              <a:rPr lang="en-US" b="1" dirty="0">
                <a:latin typeface="Consolas" charset="0"/>
                <a:ea typeface="Consolas" charset="0"/>
                <a:cs typeface="Consolas" charset="0"/>
              </a:rPr>
              <a:t>false</a:t>
            </a:r>
            <a:r>
              <a:rPr lang="en-US" dirty="0"/>
              <a:t> for the </a:t>
            </a:r>
            <a:r>
              <a:rPr lang="en-US" dirty="0" smtClean="0"/>
              <a:t>required parameter</a:t>
            </a:r>
            <a:r>
              <a:rPr lang="en-US" dirty="0"/>
              <a:t>:</a:t>
            </a:r>
          </a:p>
        </p:txBody>
      </p:sp>
      <p:pic>
        <p:nvPicPr>
          <p:cNvPr id="5" name="Picture 4"/>
          <p:cNvPicPr>
            <a:picLocks noChangeAspect="1"/>
          </p:cNvPicPr>
          <p:nvPr/>
        </p:nvPicPr>
        <p:blipFill>
          <a:blip r:embed="rId2"/>
          <a:stretch>
            <a:fillRect/>
          </a:stretch>
        </p:blipFill>
        <p:spPr>
          <a:xfrm>
            <a:off x="769362" y="4482989"/>
            <a:ext cx="7378700" cy="431800"/>
          </a:xfrm>
          <a:prstGeom prst="rect">
            <a:avLst/>
          </a:prstGeom>
        </p:spPr>
      </p:pic>
    </p:spTree>
    <p:extLst>
      <p:ext uri="{BB962C8B-B14F-4D97-AF65-F5344CB8AC3E}">
        <p14:creationId xmlns:p14="http://schemas.microsoft.com/office/powerpoint/2010/main" val="57778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2" name="Text Placeholder 1"/>
          <p:cNvSpPr>
            <a:spLocks noGrp="1"/>
          </p:cNvSpPr>
          <p:nvPr>
            <p:ph type="body" sz="quarter" idx="10"/>
          </p:nvPr>
        </p:nvSpPr>
        <p:spPr/>
        <p:txBody>
          <a:bodyPr>
            <a:normAutofit/>
          </a:bodyPr>
          <a:lstStyle/>
          <a:p>
            <a:r>
              <a:rPr lang="en-US" sz="3200" dirty="0"/>
              <a:t>UNDERSTANDING VIEW CONVENTIONS</a:t>
            </a:r>
          </a:p>
        </p:txBody>
      </p:sp>
    </p:spTree>
    <p:extLst>
      <p:ext uri="{BB962C8B-B14F-4D97-AF65-F5344CB8AC3E}">
        <p14:creationId xmlns:p14="http://schemas.microsoft.com/office/powerpoint/2010/main" val="1006622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ViewStart</a:t>
            </a:r>
          </a:p>
        </p:txBody>
      </p:sp>
      <p:sp>
        <p:nvSpPr>
          <p:cNvPr id="3" name="Text Placeholder 2"/>
          <p:cNvSpPr>
            <a:spLocks noGrp="1"/>
          </p:cNvSpPr>
          <p:nvPr>
            <p:ph type="body" sz="quarter" idx="13"/>
          </p:nvPr>
        </p:nvSpPr>
        <p:spPr>
          <a:xfrm>
            <a:off x="433388" y="1017497"/>
            <a:ext cx="8447087" cy="3489768"/>
          </a:xfrm>
        </p:spPr>
        <p:txBody>
          <a:bodyPr>
            <a:normAutofit/>
          </a:bodyPr>
          <a:lstStyle/>
          <a:p>
            <a:r>
              <a:rPr lang="en-US" sz="1800" dirty="0"/>
              <a:t>In the preceding examples, each view </a:t>
            </a:r>
            <a:r>
              <a:rPr lang="en-US" sz="1800" dirty="0" smtClean="0"/>
              <a:t>specified </a:t>
            </a:r>
            <a:r>
              <a:rPr lang="en-US" sz="1800" dirty="0"/>
              <a:t>its layout page using the </a:t>
            </a:r>
            <a:r>
              <a:rPr lang="en-US" sz="1800" b="1" dirty="0">
                <a:latin typeface="Consolas" charset="0"/>
                <a:ea typeface="Consolas" charset="0"/>
                <a:cs typeface="Consolas" charset="0"/>
              </a:rPr>
              <a:t>Layout</a:t>
            </a:r>
            <a:r>
              <a:rPr lang="en-US" sz="1800" dirty="0"/>
              <a:t> property. </a:t>
            </a:r>
            <a:endParaRPr lang="en-US" sz="1800" dirty="0" smtClean="0"/>
          </a:p>
          <a:p>
            <a:r>
              <a:rPr lang="en-US" sz="1800" dirty="0" smtClean="0"/>
              <a:t>For a group </a:t>
            </a:r>
            <a:r>
              <a:rPr lang="en-US" sz="1800" dirty="0"/>
              <a:t>of views that all use the same layout, this can get a bit redundant and harder to maintain</a:t>
            </a:r>
            <a:r>
              <a:rPr lang="en-US" sz="1800" dirty="0" smtClean="0"/>
              <a:t>.</a:t>
            </a:r>
            <a:r>
              <a:rPr lang="en-US" sz="1800" dirty="0"/>
              <a:t> </a:t>
            </a:r>
            <a:endParaRPr lang="en-US" sz="1800" dirty="0" smtClean="0"/>
          </a:p>
          <a:p>
            <a:r>
              <a:rPr lang="en-US" sz="1800" dirty="0" smtClean="0"/>
              <a:t>You </a:t>
            </a:r>
            <a:r>
              <a:rPr lang="en-US" sz="1800" dirty="0"/>
              <a:t>can use the </a:t>
            </a:r>
            <a:r>
              <a:rPr lang="en-US" sz="1800" b="1" dirty="0">
                <a:latin typeface="Consolas" charset="0"/>
                <a:ea typeface="Consolas" charset="0"/>
                <a:cs typeface="Consolas" charset="0"/>
              </a:rPr>
              <a:t>_ViewStart.cshtml </a:t>
            </a:r>
            <a:r>
              <a:rPr lang="en-US" sz="1800" dirty="0"/>
              <a:t>page to remove this redundancy. </a:t>
            </a:r>
            <a:endParaRPr lang="en-US" sz="1800" dirty="0" smtClean="0"/>
          </a:p>
          <a:p>
            <a:r>
              <a:rPr lang="en-US" sz="1800" dirty="0" smtClean="0"/>
              <a:t>The </a:t>
            </a:r>
            <a:r>
              <a:rPr lang="en-US" sz="1800" dirty="0"/>
              <a:t>code within this </a:t>
            </a:r>
            <a:r>
              <a:rPr lang="en-US" sz="1800" dirty="0" smtClean="0"/>
              <a:t>file</a:t>
            </a:r>
            <a:r>
              <a:rPr lang="en-US" sz="1800" dirty="0"/>
              <a:t> </a:t>
            </a:r>
            <a:r>
              <a:rPr lang="en-US" sz="1800" dirty="0" smtClean="0"/>
              <a:t>is </a:t>
            </a:r>
            <a:r>
              <a:rPr lang="en-US" sz="1800" dirty="0"/>
              <a:t>executed before the code in any view placed in the same directory. </a:t>
            </a:r>
            <a:endParaRPr lang="en-US" sz="1800" dirty="0" smtClean="0"/>
          </a:p>
          <a:p>
            <a:r>
              <a:rPr lang="en-US" sz="1800" dirty="0" smtClean="0"/>
              <a:t>This file </a:t>
            </a:r>
            <a:r>
              <a:rPr lang="en-US" sz="1800" dirty="0"/>
              <a:t>is also </a:t>
            </a:r>
            <a:r>
              <a:rPr lang="en-US" sz="1800" dirty="0" smtClean="0"/>
              <a:t>recursively applied </a:t>
            </a:r>
            <a:r>
              <a:rPr lang="en-US" sz="1800" dirty="0"/>
              <a:t>to any view within a subdirectory.</a:t>
            </a:r>
          </a:p>
          <a:p>
            <a:r>
              <a:rPr lang="en-US" sz="1800" dirty="0"/>
              <a:t>When you create a default ASP.NET MVC project, you’ll notice a </a:t>
            </a:r>
            <a:r>
              <a:rPr lang="en-US" sz="1800" b="1" dirty="0">
                <a:latin typeface="Consolas" charset="0"/>
                <a:ea typeface="Consolas" charset="0"/>
                <a:cs typeface="Consolas" charset="0"/>
              </a:rPr>
              <a:t>_ViewStart.cshtml </a:t>
            </a:r>
            <a:r>
              <a:rPr lang="en-US" sz="1800" dirty="0" smtClean="0"/>
              <a:t>file is already </a:t>
            </a:r>
            <a:r>
              <a:rPr lang="en-US" sz="1800" dirty="0"/>
              <a:t>in the Views directory. </a:t>
            </a:r>
            <a:endParaRPr lang="en-US" sz="1800" dirty="0" smtClean="0"/>
          </a:p>
          <a:p>
            <a:r>
              <a:rPr lang="en-US" sz="1800" dirty="0" smtClean="0"/>
              <a:t>It specifies </a:t>
            </a:r>
            <a:r>
              <a:rPr lang="en-US" sz="1800" dirty="0"/>
              <a:t>a default layout:</a:t>
            </a:r>
          </a:p>
        </p:txBody>
      </p:sp>
      <p:pic>
        <p:nvPicPr>
          <p:cNvPr id="4" name="Picture 3"/>
          <p:cNvPicPr>
            <a:picLocks noChangeAspect="1"/>
          </p:cNvPicPr>
          <p:nvPr/>
        </p:nvPicPr>
        <p:blipFill>
          <a:blip r:embed="rId2"/>
          <a:stretch>
            <a:fillRect/>
          </a:stretch>
        </p:blipFill>
        <p:spPr>
          <a:xfrm>
            <a:off x="773969" y="4636334"/>
            <a:ext cx="5524500" cy="914400"/>
          </a:xfrm>
          <a:prstGeom prst="rect">
            <a:avLst/>
          </a:prstGeom>
        </p:spPr>
      </p:pic>
    </p:spTree>
    <p:extLst>
      <p:ext uri="{BB962C8B-B14F-4D97-AF65-F5344CB8AC3E}">
        <p14:creationId xmlns:p14="http://schemas.microsoft.com/office/powerpoint/2010/main" val="2857192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2" name="Text Placeholder 1"/>
          <p:cNvSpPr>
            <a:spLocks noGrp="1"/>
          </p:cNvSpPr>
          <p:nvPr>
            <p:ph type="body" sz="quarter" idx="10"/>
          </p:nvPr>
        </p:nvSpPr>
        <p:spPr/>
        <p:txBody>
          <a:bodyPr>
            <a:normAutofit/>
          </a:bodyPr>
          <a:lstStyle/>
          <a:p>
            <a:r>
              <a:rPr lang="en-US" sz="4400" dirty="0"/>
              <a:t>SPECIFYING A PARTIAL VIEW</a:t>
            </a:r>
          </a:p>
        </p:txBody>
      </p:sp>
    </p:spTree>
    <p:extLst>
      <p:ext uri="{BB962C8B-B14F-4D97-AF65-F5344CB8AC3E}">
        <p14:creationId xmlns:p14="http://schemas.microsoft.com/office/powerpoint/2010/main" val="1761558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SPECIFYING A PARTIAL VIEW</a:t>
            </a:r>
          </a:p>
        </p:txBody>
      </p:sp>
      <p:sp>
        <p:nvSpPr>
          <p:cNvPr id="3" name="Text Placeholder 2"/>
          <p:cNvSpPr>
            <a:spLocks noGrp="1"/>
          </p:cNvSpPr>
          <p:nvPr>
            <p:ph type="body" sz="quarter" idx="13"/>
          </p:nvPr>
        </p:nvSpPr>
        <p:spPr>
          <a:xfrm>
            <a:off x="433388" y="1017496"/>
            <a:ext cx="8447087" cy="1410115"/>
          </a:xfrm>
        </p:spPr>
        <p:txBody>
          <a:bodyPr/>
          <a:lstStyle/>
          <a:p>
            <a:r>
              <a:rPr lang="en-US" dirty="0"/>
              <a:t>In addition to returning a view, an action method can also return a </a:t>
            </a:r>
            <a:r>
              <a:rPr lang="en-US" b="1" dirty="0"/>
              <a:t>partial view </a:t>
            </a:r>
            <a:r>
              <a:rPr lang="en-US" dirty="0"/>
              <a:t>in the form of </a:t>
            </a:r>
            <a:r>
              <a:rPr lang="en-US" dirty="0" smtClean="0"/>
              <a:t>a </a:t>
            </a:r>
            <a:r>
              <a:rPr lang="en-US" b="1" dirty="0" smtClean="0">
                <a:latin typeface="Consolas" charset="0"/>
                <a:ea typeface="Consolas" charset="0"/>
                <a:cs typeface="Consolas" charset="0"/>
              </a:rPr>
              <a:t>PartialViewResult</a:t>
            </a:r>
            <a:r>
              <a:rPr lang="en-US" dirty="0" smtClean="0"/>
              <a:t> </a:t>
            </a:r>
            <a:r>
              <a:rPr lang="en-US" dirty="0"/>
              <a:t>via the </a:t>
            </a:r>
            <a:r>
              <a:rPr lang="en-US" b="1" dirty="0">
                <a:latin typeface="Consolas" charset="0"/>
                <a:ea typeface="Consolas" charset="0"/>
                <a:cs typeface="Consolas" charset="0"/>
              </a:rPr>
              <a:t>PartialView</a:t>
            </a:r>
            <a:r>
              <a:rPr lang="en-US" dirty="0"/>
              <a:t> method. </a:t>
            </a:r>
            <a:endParaRPr lang="en-US" dirty="0" smtClean="0"/>
          </a:p>
          <a:p>
            <a:r>
              <a:rPr lang="en-US" dirty="0" smtClean="0"/>
              <a:t>Here’s </a:t>
            </a:r>
            <a:r>
              <a:rPr lang="en-US" dirty="0"/>
              <a:t>an example:</a:t>
            </a:r>
          </a:p>
        </p:txBody>
      </p:sp>
      <p:pic>
        <p:nvPicPr>
          <p:cNvPr id="4" name="Picture 3"/>
          <p:cNvPicPr>
            <a:picLocks noChangeAspect="1"/>
          </p:cNvPicPr>
          <p:nvPr/>
        </p:nvPicPr>
        <p:blipFill>
          <a:blip r:embed="rId2"/>
          <a:stretch>
            <a:fillRect/>
          </a:stretch>
        </p:blipFill>
        <p:spPr>
          <a:xfrm>
            <a:off x="803528" y="2427611"/>
            <a:ext cx="6565900" cy="1625600"/>
          </a:xfrm>
          <a:prstGeom prst="rect">
            <a:avLst/>
          </a:prstGeom>
        </p:spPr>
      </p:pic>
      <p:sp>
        <p:nvSpPr>
          <p:cNvPr id="5" name="Text Placeholder 2"/>
          <p:cNvSpPr txBox="1">
            <a:spLocks/>
          </p:cNvSpPr>
          <p:nvPr/>
        </p:nvSpPr>
        <p:spPr>
          <a:xfrm>
            <a:off x="433387" y="4053212"/>
            <a:ext cx="8447087" cy="11580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 this case, the view named </a:t>
            </a:r>
            <a:r>
              <a:rPr lang="en-US" b="1" dirty="0">
                <a:latin typeface="Consolas" charset="0"/>
                <a:ea typeface="Consolas" charset="0"/>
                <a:cs typeface="Consolas" charset="0"/>
              </a:rPr>
              <a:t>Message.cshtml</a:t>
            </a:r>
            <a:r>
              <a:rPr lang="en-US" dirty="0"/>
              <a:t> is rendered; however, if the layout is </a:t>
            </a:r>
            <a:r>
              <a:rPr lang="en-US" dirty="0" smtClean="0"/>
              <a:t>specified </a:t>
            </a:r>
            <a:r>
              <a:rPr lang="en-US" dirty="0"/>
              <a:t>by </a:t>
            </a:r>
            <a:r>
              <a:rPr lang="en-US" dirty="0" smtClean="0"/>
              <a:t>a </a:t>
            </a:r>
            <a:r>
              <a:rPr lang="en-US" b="1" dirty="0" smtClean="0">
                <a:latin typeface="Consolas" charset="0"/>
                <a:ea typeface="Consolas" charset="0"/>
                <a:cs typeface="Consolas" charset="0"/>
              </a:rPr>
              <a:t>_ViewStart.cshtml </a:t>
            </a:r>
            <a:r>
              <a:rPr lang="en-US" dirty="0"/>
              <a:t>page (and not directly within the view), the layout is not rendered.</a:t>
            </a:r>
          </a:p>
        </p:txBody>
      </p:sp>
    </p:spTree>
    <p:extLst>
      <p:ext uri="{BB962C8B-B14F-4D97-AF65-F5344CB8AC3E}">
        <p14:creationId xmlns:p14="http://schemas.microsoft.com/office/powerpoint/2010/main" val="1720027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SPECIFYING A PARTIAL </a:t>
            </a:r>
            <a:r>
              <a:rPr lang="en-US" dirty="0" smtClean="0"/>
              <a:t>VIEW (cont’d)</a:t>
            </a:r>
            <a:endParaRPr lang="en-US" dirty="0"/>
          </a:p>
        </p:txBody>
      </p:sp>
      <p:sp>
        <p:nvSpPr>
          <p:cNvPr id="3" name="Text Placeholder 2"/>
          <p:cNvSpPr>
            <a:spLocks noGrp="1"/>
          </p:cNvSpPr>
          <p:nvPr>
            <p:ph type="body" sz="quarter" idx="13"/>
          </p:nvPr>
        </p:nvSpPr>
        <p:spPr>
          <a:xfrm>
            <a:off x="433388" y="1017497"/>
            <a:ext cx="8447087" cy="762752"/>
          </a:xfrm>
        </p:spPr>
        <p:txBody>
          <a:bodyPr/>
          <a:lstStyle/>
          <a:p>
            <a:r>
              <a:rPr lang="en-US" dirty="0"/>
              <a:t>The </a:t>
            </a:r>
            <a:r>
              <a:rPr lang="en-US" b="1" dirty="0"/>
              <a:t>partial view </a:t>
            </a:r>
            <a:r>
              <a:rPr lang="en-US" dirty="0" smtClean="0"/>
              <a:t>above</a:t>
            </a:r>
            <a:r>
              <a:rPr lang="en-US" b="1" dirty="0" smtClean="0"/>
              <a:t> </a:t>
            </a:r>
            <a:r>
              <a:rPr lang="en-US" dirty="0" smtClean="0"/>
              <a:t>itself </a:t>
            </a:r>
            <a:r>
              <a:rPr lang="en-US" dirty="0"/>
              <a:t>looks much like a normal view, except it doesn’t specify a layout:</a:t>
            </a:r>
          </a:p>
        </p:txBody>
      </p:sp>
      <p:pic>
        <p:nvPicPr>
          <p:cNvPr id="6" name="Picture 5"/>
          <p:cNvPicPr>
            <a:picLocks noChangeAspect="1"/>
          </p:cNvPicPr>
          <p:nvPr/>
        </p:nvPicPr>
        <p:blipFill>
          <a:blip r:embed="rId2"/>
          <a:stretch>
            <a:fillRect/>
          </a:stretch>
        </p:blipFill>
        <p:spPr>
          <a:xfrm>
            <a:off x="762675" y="1780249"/>
            <a:ext cx="3200400" cy="419100"/>
          </a:xfrm>
          <a:prstGeom prst="rect">
            <a:avLst/>
          </a:prstGeom>
        </p:spPr>
      </p:pic>
      <p:sp>
        <p:nvSpPr>
          <p:cNvPr id="7" name="Text Placeholder 2"/>
          <p:cNvSpPr txBox="1">
            <a:spLocks/>
          </p:cNvSpPr>
          <p:nvPr/>
        </p:nvSpPr>
        <p:spPr>
          <a:xfrm>
            <a:off x="433387" y="2270414"/>
            <a:ext cx="8447087" cy="12738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This is useful in partial update scenarios using </a:t>
            </a:r>
            <a:r>
              <a:rPr lang="en-US" b="1" dirty="0"/>
              <a:t>Ajax</a:t>
            </a:r>
            <a:r>
              <a:rPr lang="en-US" dirty="0"/>
              <a:t>. </a:t>
            </a:r>
            <a:endParaRPr lang="en-US" dirty="0" smtClean="0"/>
          </a:p>
          <a:p>
            <a:r>
              <a:rPr lang="en-US" dirty="0" smtClean="0"/>
              <a:t>The </a:t>
            </a:r>
            <a:r>
              <a:rPr lang="en-US" dirty="0"/>
              <a:t>following shows a simple example </a:t>
            </a:r>
            <a:r>
              <a:rPr lang="en-US" dirty="0" smtClean="0"/>
              <a:t>using </a:t>
            </a:r>
            <a:r>
              <a:rPr lang="en-US" b="1" dirty="0" smtClean="0"/>
              <a:t>jQuery</a:t>
            </a:r>
            <a:r>
              <a:rPr lang="en-US" dirty="0" smtClean="0"/>
              <a:t> </a:t>
            </a:r>
            <a:r>
              <a:rPr lang="en-US" dirty="0"/>
              <a:t>to load the contents of a partial view into the current view using an </a:t>
            </a:r>
            <a:r>
              <a:rPr lang="en-US" b="1" dirty="0"/>
              <a:t>Ajax</a:t>
            </a:r>
            <a:r>
              <a:rPr lang="en-US" dirty="0"/>
              <a:t> call:</a:t>
            </a:r>
          </a:p>
        </p:txBody>
      </p:sp>
      <p:pic>
        <p:nvPicPr>
          <p:cNvPr id="8" name="Picture 7"/>
          <p:cNvPicPr>
            <a:picLocks noChangeAspect="1"/>
          </p:cNvPicPr>
          <p:nvPr/>
        </p:nvPicPr>
        <p:blipFill>
          <a:blip r:embed="rId3"/>
          <a:stretch>
            <a:fillRect/>
          </a:stretch>
        </p:blipFill>
        <p:spPr>
          <a:xfrm>
            <a:off x="762675" y="3544312"/>
            <a:ext cx="4737100" cy="2451100"/>
          </a:xfrm>
          <a:prstGeom prst="rect">
            <a:avLst/>
          </a:prstGeom>
        </p:spPr>
      </p:pic>
    </p:spTree>
    <p:extLst>
      <p:ext uri="{BB962C8B-B14F-4D97-AF65-F5344CB8AC3E}">
        <p14:creationId xmlns:p14="http://schemas.microsoft.com/office/powerpoint/2010/main" val="1798222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SPECIFYING A PARTIAL </a:t>
            </a:r>
            <a:r>
              <a:rPr lang="en-US" dirty="0" smtClean="0"/>
              <a:t>VIEW (cont’d)</a:t>
            </a:r>
            <a:endParaRPr lang="en-US" dirty="0"/>
          </a:p>
        </p:txBody>
      </p:sp>
      <p:sp>
        <p:nvSpPr>
          <p:cNvPr id="3" name="Text Placeholder 2"/>
          <p:cNvSpPr>
            <a:spLocks noGrp="1"/>
          </p:cNvSpPr>
          <p:nvPr>
            <p:ph type="body" sz="quarter" idx="13"/>
          </p:nvPr>
        </p:nvSpPr>
        <p:spPr>
          <a:xfrm>
            <a:off x="433388" y="1017496"/>
            <a:ext cx="8447087" cy="3028521"/>
          </a:xfrm>
        </p:spPr>
        <p:txBody>
          <a:bodyPr/>
          <a:lstStyle/>
          <a:p>
            <a:r>
              <a:rPr lang="en-US" dirty="0"/>
              <a:t>The preceding code uses the </a:t>
            </a:r>
            <a:r>
              <a:rPr lang="en-US" b="1" dirty="0"/>
              <a:t>jQuery</a:t>
            </a:r>
            <a:r>
              <a:rPr lang="en-US" dirty="0"/>
              <a:t> </a:t>
            </a:r>
            <a:r>
              <a:rPr lang="en-US" b="1" dirty="0">
                <a:latin typeface="Consolas" charset="0"/>
                <a:ea typeface="Consolas" charset="0"/>
                <a:cs typeface="Consolas" charset="0"/>
              </a:rPr>
              <a:t>load</a:t>
            </a:r>
            <a:r>
              <a:rPr lang="en-US" dirty="0"/>
              <a:t> method to make an </a:t>
            </a:r>
            <a:r>
              <a:rPr lang="en-US" b="1" dirty="0"/>
              <a:t>Ajax</a:t>
            </a:r>
            <a:r>
              <a:rPr lang="en-US" dirty="0"/>
              <a:t> request to the Message </a:t>
            </a:r>
            <a:r>
              <a:rPr lang="en-US" dirty="0" smtClean="0"/>
              <a:t>action and </a:t>
            </a:r>
            <a:r>
              <a:rPr lang="en-US" dirty="0"/>
              <a:t>updates the DIV with the id result with the result of that request.</a:t>
            </a:r>
          </a:p>
        </p:txBody>
      </p:sp>
    </p:spTree>
    <p:extLst>
      <p:ext uri="{BB962C8B-B14F-4D97-AF65-F5344CB8AC3E}">
        <p14:creationId xmlns:p14="http://schemas.microsoft.com/office/powerpoint/2010/main" val="1021872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SUMMARY</a:t>
            </a:r>
          </a:p>
        </p:txBody>
      </p:sp>
      <p:sp>
        <p:nvSpPr>
          <p:cNvPr id="3" name="Text Placeholder 2"/>
          <p:cNvSpPr>
            <a:spLocks noGrp="1"/>
          </p:cNvSpPr>
          <p:nvPr>
            <p:ph type="body" sz="quarter" idx="13"/>
          </p:nvPr>
        </p:nvSpPr>
        <p:spPr/>
        <p:txBody>
          <a:bodyPr/>
          <a:lstStyle/>
          <a:p>
            <a:r>
              <a:rPr lang="en-US" b="1" dirty="0"/>
              <a:t>View engines </a:t>
            </a:r>
            <a:r>
              <a:rPr lang="en-US" dirty="0"/>
              <a:t>have a </a:t>
            </a:r>
            <a:r>
              <a:rPr lang="en-US" dirty="0" smtClean="0"/>
              <a:t>specific</a:t>
            </a:r>
            <a:r>
              <a:rPr lang="en-US" dirty="0"/>
              <a:t>, constrained purpose. </a:t>
            </a:r>
            <a:endParaRPr lang="en-US" dirty="0" smtClean="0"/>
          </a:p>
          <a:p>
            <a:r>
              <a:rPr lang="en-US" dirty="0" smtClean="0"/>
              <a:t>They </a:t>
            </a:r>
            <a:r>
              <a:rPr lang="en-US" dirty="0"/>
              <a:t>exist to take data passed to them from </a:t>
            </a:r>
            <a:r>
              <a:rPr lang="en-US" dirty="0" smtClean="0"/>
              <a:t>the </a:t>
            </a:r>
            <a:r>
              <a:rPr lang="en-US" b="1" dirty="0" smtClean="0"/>
              <a:t>controller</a:t>
            </a:r>
            <a:r>
              <a:rPr lang="en-US" dirty="0" smtClean="0"/>
              <a:t> </a:t>
            </a:r>
            <a:r>
              <a:rPr lang="en-US" dirty="0"/>
              <a:t>and generate formatted output, usually HTML. </a:t>
            </a:r>
            <a:endParaRPr lang="en-US" dirty="0" smtClean="0"/>
          </a:p>
          <a:p>
            <a:r>
              <a:rPr lang="en-US" dirty="0" smtClean="0"/>
              <a:t>Other </a:t>
            </a:r>
            <a:r>
              <a:rPr lang="en-US" dirty="0"/>
              <a:t>than those simple </a:t>
            </a:r>
            <a:r>
              <a:rPr lang="en-US" dirty="0" smtClean="0"/>
              <a:t>responsibilities, or </a:t>
            </a:r>
            <a:r>
              <a:rPr lang="en-US" dirty="0"/>
              <a:t>concerns, as the developer you are empowered to achieve the goals of your view in any way </a:t>
            </a:r>
            <a:r>
              <a:rPr lang="en-US" dirty="0" smtClean="0"/>
              <a:t>that makes </a:t>
            </a:r>
            <a:r>
              <a:rPr lang="en-US" dirty="0"/>
              <a:t>you happy. </a:t>
            </a:r>
            <a:endParaRPr lang="en-US" dirty="0" smtClean="0"/>
          </a:p>
          <a:p>
            <a:r>
              <a:rPr lang="en-US" dirty="0" smtClean="0"/>
              <a:t>The </a:t>
            </a:r>
            <a:r>
              <a:rPr lang="en-US" b="1" dirty="0"/>
              <a:t>Razor</a:t>
            </a:r>
            <a:r>
              <a:rPr lang="en-US" dirty="0"/>
              <a:t> </a:t>
            </a:r>
            <a:r>
              <a:rPr lang="en-US" b="1" dirty="0"/>
              <a:t>view</a:t>
            </a:r>
            <a:r>
              <a:rPr lang="en-US" dirty="0"/>
              <a:t> </a:t>
            </a:r>
            <a:r>
              <a:rPr lang="en-US" b="1" dirty="0"/>
              <a:t>engine’s</a:t>
            </a:r>
            <a:r>
              <a:rPr lang="en-US" dirty="0"/>
              <a:t> terse and simple syntax makes writing rich and </a:t>
            </a:r>
            <a:r>
              <a:rPr lang="en-US" dirty="0" smtClean="0"/>
              <a:t>secure pages </a:t>
            </a:r>
            <a:r>
              <a:rPr lang="en-US" dirty="0"/>
              <a:t>easy, regardless of whether the pages are simple or complex.</a:t>
            </a:r>
          </a:p>
        </p:txBody>
      </p:sp>
    </p:spTree>
    <p:extLst>
      <p:ext uri="{BB962C8B-B14F-4D97-AF65-F5344CB8AC3E}">
        <p14:creationId xmlns:p14="http://schemas.microsoft.com/office/powerpoint/2010/main" val="1402047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UNDERSTANDING VIEW CONVENTIONS</a:t>
            </a:r>
          </a:p>
        </p:txBody>
      </p:sp>
      <p:sp>
        <p:nvSpPr>
          <p:cNvPr id="3" name="Text Placeholder 2"/>
          <p:cNvSpPr>
            <a:spLocks noGrp="1"/>
          </p:cNvSpPr>
          <p:nvPr>
            <p:ph type="body" sz="quarter" idx="13"/>
          </p:nvPr>
        </p:nvSpPr>
        <p:spPr/>
        <p:txBody>
          <a:bodyPr/>
          <a:lstStyle/>
          <a:p>
            <a:r>
              <a:rPr lang="en-US" dirty="0"/>
              <a:t>In the previous section, you looked at some examples that illustrate how to use views to </a:t>
            </a:r>
            <a:r>
              <a:rPr lang="en-US" dirty="0" smtClean="0"/>
              <a:t>render HTML</a:t>
            </a:r>
            <a:r>
              <a:rPr lang="en-US" dirty="0"/>
              <a:t>. </a:t>
            </a:r>
            <a:endParaRPr lang="en-US" dirty="0" smtClean="0"/>
          </a:p>
          <a:p>
            <a:r>
              <a:rPr lang="en-US" dirty="0" smtClean="0"/>
              <a:t>In </a:t>
            </a:r>
            <a:r>
              <a:rPr lang="en-US" dirty="0"/>
              <a:t>this section, you learn how ASP.NET MVC </a:t>
            </a:r>
            <a:r>
              <a:rPr lang="en-US" dirty="0" smtClean="0"/>
              <a:t>finds </a:t>
            </a:r>
            <a:r>
              <a:rPr lang="en-US" dirty="0"/>
              <a:t>the correct view to render and how </a:t>
            </a:r>
            <a:r>
              <a:rPr lang="en-US" dirty="0" smtClean="0"/>
              <a:t>you can </a:t>
            </a:r>
            <a:r>
              <a:rPr lang="en-US" dirty="0"/>
              <a:t>override this to specify a particular </a:t>
            </a:r>
            <a:r>
              <a:rPr lang="en-US" b="1" dirty="0"/>
              <a:t>view</a:t>
            </a:r>
            <a:r>
              <a:rPr lang="en-US" dirty="0"/>
              <a:t> for a </a:t>
            </a:r>
            <a:r>
              <a:rPr lang="en-US" b="1" dirty="0"/>
              <a:t>controller action</a:t>
            </a:r>
            <a:r>
              <a:rPr lang="en-US" dirty="0"/>
              <a:t>.</a:t>
            </a:r>
          </a:p>
          <a:p>
            <a:r>
              <a:rPr lang="en-US" dirty="0"/>
              <a:t>The </a:t>
            </a:r>
            <a:r>
              <a:rPr lang="en-US" b="1" dirty="0"/>
              <a:t>controller</a:t>
            </a:r>
            <a:r>
              <a:rPr lang="en-US" dirty="0"/>
              <a:t> actions you’ve looked at so far in this chapter have just called </a:t>
            </a:r>
            <a:r>
              <a:rPr lang="en-US" b="1" dirty="0">
                <a:latin typeface="Consolas" charset="0"/>
                <a:ea typeface="Consolas" charset="0"/>
                <a:cs typeface="Consolas" charset="0"/>
              </a:rPr>
              <a:t>return View() </a:t>
            </a:r>
            <a:r>
              <a:rPr lang="en-US" dirty="0"/>
              <a:t>to </a:t>
            </a:r>
            <a:r>
              <a:rPr lang="en-US" dirty="0" smtClean="0"/>
              <a:t>render the </a:t>
            </a:r>
            <a:r>
              <a:rPr lang="en-US" dirty="0"/>
              <a:t>view—they haven’t had to specify the view’s </a:t>
            </a:r>
            <a:r>
              <a:rPr lang="en-US" b="1" dirty="0" smtClean="0"/>
              <a:t>filename</a:t>
            </a:r>
            <a:r>
              <a:rPr lang="en-US" dirty="0"/>
              <a:t>. </a:t>
            </a:r>
            <a:endParaRPr lang="en-US" dirty="0" smtClean="0"/>
          </a:p>
          <a:p>
            <a:r>
              <a:rPr lang="en-US" dirty="0" smtClean="0"/>
              <a:t>That’s </a:t>
            </a:r>
            <a:r>
              <a:rPr lang="en-US" dirty="0"/>
              <a:t>because they take advantage </a:t>
            </a:r>
            <a:r>
              <a:rPr lang="en-US" dirty="0" smtClean="0"/>
              <a:t>of some </a:t>
            </a:r>
            <a:r>
              <a:rPr lang="en-US" dirty="0"/>
              <a:t>implicit conventions in the </a:t>
            </a:r>
            <a:r>
              <a:rPr lang="en-US" b="1" dirty="0"/>
              <a:t>ASP.NET MVC Framework</a:t>
            </a:r>
            <a:r>
              <a:rPr lang="en-US" dirty="0"/>
              <a:t>, which </a:t>
            </a:r>
            <a:r>
              <a:rPr lang="en-US" dirty="0" smtClean="0"/>
              <a:t>define </a:t>
            </a:r>
            <a:r>
              <a:rPr lang="en-US" dirty="0"/>
              <a:t>the </a:t>
            </a:r>
            <a:r>
              <a:rPr lang="en-US" b="1" dirty="0"/>
              <a:t>view</a:t>
            </a:r>
            <a:r>
              <a:rPr lang="en-US" dirty="0"/>
              <a:t> selection logic.</a:t>
            </a:r>
          </a:p>
        </p:txBody>
      </p:sp>
    </p:spTree>
    <p:extLst>
      <p:ext uri="{BB962C8B-B14F-4D97-AF65-F5344CB8AC3E}">
        <p14:creationId xmlns:p14="http://schemas.microsoft.com/office/powerpoint/2010/main" val="857827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UNDERSTANDING VIEW </a:t>
            </a:r>
            <a:r>
              <a:rPr lang="en-US" dirty="0" smtClean="0"/>
              <a:t>CONVENTIONS (cont’d)</a:t>
            </a:r>
            <a:endParaRPr lang="en-US" dirty="0"/>
          </a:p>
        </p:txBody>
      </p:sp>
      <p:sp>
        <p:nvSpPr>
          <p:cNvPr id="3" name="Text Placeholder 2"/>
          <p:cNvSpPr>
            <a:spLocks noGrp="1"/>
          </p:cNvSpPr>
          <p:nvPr>
            <p:ph type="body" sz="quarter" idx="13"/>
          </p:nvPr>
        </p:nvSpPr>
        <p:spPr>
          <a:xfrm>
            <a:off x="433388" y="1017496"/>
            <a:ext cx="5248955" cy="4976673"/>
          </a:xfrm>
        </p:spPr>
        <p:txBody>
          <a:bodyPr/>
          <a:lstStyle/>
          <a:p>
            <a:r>
              <a:rPr lang="en-US" dirty="0"/>
              <a:t>When you create a new project template, you’ll notice that the project contains a </a:t>
            </a:r>
            <a:r>
              <a:rPr lang="en-US" b="1" dirty="0">
                <a:latin typeface="Consolas" charset="0"/>
                <a:ea typeface="Consolas" charset="0"/>
                <a:cs typeface="Consolas" charset="0"/>
              </a:rPr>
              <a:t>Views</a:t>
            </a:r>
            <a:r>
              <a:rPr lang="en-US" dirty="0"/>
              <a:t> </a:t>
            </a:r>
            <a:r>
              <a:rPr lang="en-US" dirty="0" smtClean="0"/>
              <a:t>directory structured </a:t>
            </a:r>
            <a:r>
              <a:rPr lang="en-US" dirty="0"/>
              <a:t>in a very </a:t>
            </a:r>
            <a:r>
              <a:rPr lang="en-US" dirty="0" smtClean="0"/>
              <a:t>specific manner.</a:t>
            </a:r>
          </a:p>
          <a:p>
            <a:r>
              <a:rPr lang="en-US" dirty="0"/>
              <a:t>Each </a:t>
            </a:r>
            <a:r>
              <a:rPr lang="en-US" b="1" dirty="0"/>
              <a:t>controller</a:t>
            </a:r>
            <a:r>
              <a:rPr lang="en-US" dirty="0"/>
              <a:t> </a:t>
            </a:r>
            <a:r>
              <a:rPr lang="en-US" b="1" dirty="0"/>
              <a:t>folder</a:t>
            </a:r>
            <a:r>
              <a:rPr lang="en-US" dirty="0"/>
              <a:t> contains a view </a:t>
            </a:r>
            <a:r>
              <a:rPr lang="en-US" dirty="0" smtClean="0"/>
              <a:t>file </a:t>
            </a:r>
            <a:r>
              <a:rPr lang="en-US" dirty="0"/>
              <a:t>for each </a:t>
            </a:r>
            <a:r>
              <a:rPr lang="en-US" b="1" dirty="0"/>
              <a:t>action method</a:t>
            </a:r>
            <a:r>
              <a:rPr lang="en-US" dirty="0"/>
              <a:t>, and the </a:t>
            </a:r>
            <a:r>
              <a:rPr lang="en-US" dirty="0" smtClean="0"/>
              <a:t>file </a:t>
            </a:r>
            <a:r>
              <a:rPr lang="en-US" dirty="0"/>
              <a:t>is named the same </a:t>
            </a:r>
            <a:r>
              <a:rPr lang="en-US" dirty="0" smtClean="0"/>
              <a:t>as the </a:t>
            </a:r>
            <a:r>
              <a:rPr lang="en-US" dirty="0"/>
              <a:t>action method. </a:t>
            </a:r>
            <a:endParaRPr lang="en-US" dirty="0" smtClean="0"/>
          </a:p>
          <a:p>
            <a:r>
              <a:rPr lang="en-US" dirty="0" smtClean="0"/>
              <a:t>This </a:t>
            </a:r>
            <a:r>
              <a:rPr lang="en-US" dirty="0"/>
              <a:t>provides the basis for how views are associated to an action method</a:t>
            </a:r>
            <a:r>
              <a:rPr lang="en-US" dirty="0" smtClean="0"/>
              <a:t>.</a:t>
            </a:r>
          </a:p>
          <a:p>
            <a:r>
              <a:rPr lang="en-US" dirty="0"/>
              <a:t>The </a:t>
            </a:r>
            <a:r>
              <a:rPr lang="en-US" b="1" dirty="0"/>
              <a:t>view</a:t>
            </a:r>
            <a:r>
              <a:rPr lang="en-US" dirty="0"/>
              <a:t> selection logic looks for a view with the same name as the action within the </a:t>
            </a:r>
            <a:r>
              <a:rPr lang="en-US" b="1" dirty="0">
                <a:latin typeface="Consolas" charset="0"/>
                <a:ea typeface="Consolas" charset="0"/>
                <a:cs typeface="Consolas" charset="0"/>
              </a:rPr>
              <a:t>/</a:t>
            </a:r>
            <a:r>
              <a:rPr lang="en-US" b="1" dirty="0" smtClean="0">
                <a:latin typeface="Consolas" charset="0"/>
                <a:ea typeface="Consolas" charset="0"/>
                <a:cs typeface="Consolas" charset="0"/>
              </a:rPr>
              <a:t>Views/ControllerName </a:t>
            </a:r>
            <a:r>
              <a:rPr lang="en-US" dirty="0"/>
              <a:t>directory (the controller name without the Controller </a:t>
            </a:r>
            <a:r>
              <a:rPr lang="en-US" dirty="0" smtClean="0"/>
              <a:t>suffix </a:t>
            </a:r>
            <a:r>
              <a:rPr lang="en-US" dirty="0"/>
              <a:t>in this case).</a:t>
            </a:r>
          </a:p>
        </p:txBody>
      </p:sp>
      <p:pic>
        <p:nvPicPr>
          <p:cNvPr id="4" name="Picture 3"/>
          <p:cNvPicPr>
            <a:picLocks noChangeAspect="1"/>
          </p:cNvPicPr>
          <p:nvPr/>
        </p:nvPicPr>
        <p:blipFill rotWithShape="1">
          <a:blip r:embed="rId2"/>
          <a:srcRect b="22173"/>
          <a:stretch/>
        </p:blipFill>
        <p:spPr>
          <a:xfrm>
            <a:off x="5914911" y="1035644"/>
            <a:ext cx="2965564" cy="4958525"/>
          </a:xfrm>
          <a:prstGeom prst="rect">
            <a:avLst/>
          </a:prstGeom>
          <a:ln>
            <a:solidFill>
              <a:schemeClr val="accent1"/>
            </a:solidFill>
          </a:ln>
        </p:spPr>
      </p:pic>
    </p:spTree>
    <p:extLst>
      <p:ext uri="{BB962C8B-B14F-4D97-AF65-F5344CB8AC3E}">
        <p14:creationId xmlns:p14="http://schemas.microsoft.com/office/powerpoint/2010/main" val="187333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UNDERSTANDING VIEW CONVENTIONS (cont’d)</a:t>
            </a:r>
            <a:endParaRPr lang="en-US" dirty="0"/>
          </a:p>
        </p:txBody>
      </p:sp>
      <p:sp>
        <p:nvSpPr>
          <p:cNvPr id="3" name="Text Placeholder 2"/>
          <p:cNvSpPr>
            <a:spLocks noGrp="1"/>
          </p:cNvSpPr>
          <p:nvPr>
            <p:ph type="body" sz="quarter" idx="13"/>
          </p:nvPr>
        </p:nvSpPr>
        <p:spPr>
          <a:xfrm>
            <a:off x="433388" y="1017497"/>
            <a:ext cx="8447087" cy="1046434"/>
          </a:xfrm>
        </p:spPr>
        <p:txBody>
          <a:bodyPr>
            <a:normAutofit/>
          </a:bodyPr>
          <a:lstStyle/>
          <a:p>
            <a:r>
              <a:rPr lang="en-US" sz="1800" dirty="0"/>
              <a:t>As with most things in ASP.NET MVC, you can override this convention. </a:t>
            </a:r>
            <a:endParaRPr lang="en-US" sz="1800" dirty="0" smtClean="0"/>
          </a:p>
          <a:p>
            <a:r>
              <a:rPr lang="en-US" sz="1800" dirty="0" smtClean="0"/>
              <a:t>Suppose </a:t>
            </a:r>
            <a:r>
              <a:rPr lang="en-US" sz="1800" dirty="0"/>
              <a:t>that you </a:t>
            </a:r>
            <a:r>
              <a:rPr lang="en-US" sz="1800" dirty="0" smtClean="0"/>
              <a:t>want the </a:t>
            </a:r>
            <a:r>
              <a:rPr lang="en-US" sz="1800" b="1" dirty="0"/>
              <a:t>Index</a:t>
            </a:r>
            <a:r>
              <a:rPr lang="en-US" sz="1800" dirty="0"/>
              <a:t> action to render a different </a:t>
            </a:r>
            <a:r>
              <a:rPr lang="en-US" sz="1800" dirty="0" smtClean="0"/>
              <a:t>view, you </a:t>
            </a:r>
            <a:r>
              <a:rPr lang="en-US" sz="1800" dirty="0"/>
              <a:t>could supply a different view name, as follows:</a:t>
            </a:r>
          </a:p>
        </p:txBody>
      </p:sp>
      <p:pic>
        <p:nvPicPr>
          <p:cNvPr id="7" name="Picture 6"/>
          <p:cNvPicPr>
            <a:picLocks noChangeAspect="1"/>
          </p:cNvPicPr>
          <p:nvPr/>
        </p:nvPicPr>
        <p:blipFill>
          <a:blip r:embed="rId2"/>
          <a:stretch>
            <a:fillRect/>
          </a:stretch>
        </p:blipFill>
        <p:spPr>
          <a:xfrm>
            <a:off x="776828" y="2063931"/>
            <a:ext cx="2959149" cy="941072"/>
          </a:xfrm>
          <a:prstGeom prst="rect">
            <a:avLst/>
          </a:prstGeom>
        </p:spPr>
      </p:pic>
      <p:sp>
        <p:nvSpPr>
          <p:cNvPr id="8" name="Text Placeholder 2"/>
          <p:cNvSpPr txBox="1">
            <a:spLocks/>
          </p:cNvSpPr>
          <p:nvPr/>
        </p:nvSpPr>
        <p:spPr>
          <a:xfrm>
            <a:off x="433387" y="3076848"/>
            <a:ext cx="8447087" cy="169087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v"/>
              <a:defRPr sz="2000" kern="1200" baseline="0">
                <a:solidFill>
                  <a:schemeClr val="tx1"/>
                </a:solidFill>
                <a:latin typeface="Helvetica Neue" charset="0"/>
                <a:ea typeface="Helvetica Neue" charset="0"/>
                <a:cs typeface="Helvetica Neue" charset="0"/>
              </a:defRPr>
            </a:lvl1pPr>
            <a:lvl2pPr marL="742950" indent="-285750" algn="l" defTabSz="457200" rtl="0" eaLnBrk="1" latinLnBrk="0" hangingPunct="1">
              <a:spcBef>
                <a:spcPct val="20000"/>
              </a:spcBef>
              <a:buFont typeface="Wingdings" charset="2"/>
              <a:buChar char="§"/>
              <a:defRPr sz="1800" kern="1200">
                <a:solidFill>
                  <a:schemeClr val="tx1"/>
                </a:solidFill>
                <a:latin typeface="Helvetica Neue" charset="0"/>
                <a:ea typeface="Helvetica Neue" charset="0"/>
                <a:cs typeface="Helvetica Neue" charset="0"/>
              </a:defRPr>
            </a:lvl2pPr>
            <a:lvl3pPr marL="11430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Courier New" charset="0"/>
              <a:buChar char="o"/>
              <a:defRPr sz="1600" kern="1200">
                <a:solidFill>
                  <a:schemeClr val="tx1"/>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In this case, it will still look in the </a:t>
            </a:r>
            <a:r>
              <a:rPr lang="en-US" sz="1800" b="1" dirty="0">
                <a:latin typeface="Consolas" charset="0"/>
                <a:ea typeface="Consolas" charset="0"/>
                <a:cs typeface="Consolas" charset="0"/>
              </a:rPr>
              <a:t>/Views/Home </a:t>
            </a:r>
            <a:r>
              <a:rPr lang="en-US" sz="1800" dirty="0"/>
              <a:t>directory, but choose </a:t>
            </a:r>
            <a:r>
              <a:rPr lang="en-US" sz="1800" b="1" dirty="0">
                <a:latin typeface="Consolas" charset="0"/>
                <a:ea typeface="Consolas" charset="0"/>
                <a:cs typeface="Consolas" charset="0"/>
              </a:rPr>
              <a:t>NotIndex.cshtml </a:t>
            </a:r>
            <a:r>
              <a:rPr lang="en-US" sz="1800" dirty="0"/>
              <a:t>as </a:t>
            </a:r>
            <a:r>
              <a:rPr lang="en-US" sz="1800" dirty="0" smtClean="0"/>
              <a:t>the view</a:t>
            </a:r>
            <a:r>
              <a:rPr lang="en-US" sz="1800" dirty="0"/>
              <a:t>. </a:t>
            </a:r>
            <a:endParaRPr lang="en-US" sz="1800" dirty="0" smtClean="0"/>
          </a:p>
          <a:p>
            <a:r>
              <a:rPr lang="en-US" sz="1800" dirty="0" smtClean="0"/>
              <a:t>In </a:t>
            </a:r>
            <a:r>
              <a:rPr lang="en-US" sz="1800" dirty="0"/>
              <a:t>some situations, you might even want to specify a view in a completely different </a:t>
            </a:r>
            <a:r>
              <a:rPr lang="en-US" sz="1800" dirty="0" smtClean="0"/>
              <a:t>directory structure</a:t>
            </a:r>
            <a:r>
              <a:rPr lang="en-US" sz="1800" dirty="0"/>
              <a:t>. </a:t>
            </a:r>
            <a:endParaRPr lang="en-US" sz="1800" dirty="0" smtClean="0"/>
          </a:p>
          <a:p>
            <a:r>
              <a:rPr lang="en-US" sz="1800" dirty="0" smtClean="0"/>
              <a:t>You </a:t>
            </a:r>
            <a:r>
              <a:rPr lang="en-US" sz="1800" dirty="0"/>
              <a:t>can use the tilde syntax to provide the full path to the view, as follows:</a:t>
            </a:r>
          </a:p>
        </p:txBody>
      </p:sp>
      <p:pic>
        <p:nvPicPr>
          <p:cNvPr id="9" name="Picture 8"/>
          <p:cNvPicPr>
            <a:picLocks noChangeAspect="1"/>
          </p:cNvPicPr>
          <p:nvPr/>
        </p:nvPicPr>
        <p:blipFill>
          <a:blip r:embed="rId3"/>
          <a:stretch>
            <a:fillRect/>
          </a:stretch>
        </p:blipFill>
        <p:spPr>
          <a:xfrm>
            <a:off x="776828" y="4891816"/>
            <a:ext cx="4931641" cy="990543"/>
          </a:xfrm>
          <a:prstGeom prst="rect">
            <a:avLst/>
          </a:prstGeom>
        </p:spPr>
      </p:pic>
    </p:spTree>
    <p:extLst>
      <p:ext uri="{BB962C8B-B14F-4D97-AF65-F5344CB8AC3E}">
        <p14:creationId xmlns:p14="http://schemas.microsoft.com/office/powerpoint/2010/main" val="2061394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Microsoft.Office.RecordsManagement.PolicyFeatures.ExpirationEventReceiver</Name>
    <Synchronization>Synchronous</Synchronization>
    <Type>10001</Type>
    <SequenceNumber>101</SequenceNumber>
    <Assembly>Microsoft.Office.Policy, Version=14.0.0.0,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Assembly>Microsoft.Office.Policy, Version=14.0.0.0,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Assembly>Microsoft.Office.Policy, Version=14.0.0.0,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Assembly>Microsoft.Office.Policy, Version=14.0.0.0,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Assembly>Microsoft.Office.Policy, Version=14.0.0.0, Culture=neutral, PublicKeyToken=71e9bce111e9429c</Assembly>
    <Class>Microsoft.Office.RecordsManagement.Internal.UpdateExpireDate</Class>
    <Data/>
    <Filter/>
  </Receiver>
  <Receiver>
    <Name>Policy Auditing</Name>
    <Synchronization>Synchronous</Synchronization>
    <Type>10001</Type>
    <SequenceNumber>1100</SequenceNumber>
    <Assembly>Microsoft.Office.Policy, Version=14.0.0.0, Culture=neutral, PublicKeyToken=71e9bce111e9429c</Assembly>
    <Class>Microsoft.Office.RecordsManagement.Internal.AuditHandler</Class>
    <Data/>
    <Filter/>
  </Receiver>
  <Receiver>
    <Name>Policy Auditing</Name>
    <Synchronization>Synchronous</Synchronization>
    <Type>10002</Type>
    <SequenceNumber>1101</SequenceNumber>
    <Assembly>Microsoft.Office.Policy, Version=14.0.0.0, Culture=neutral, PublicKeyToken=71e9bce111e9429c</Assembly>
    <Class>Microsoft.Office.RecordsManagement.Internal.AuditHandler</Class>
    <Data/>
    <Filter/>
  </Receiver>
  <Receiver>
    <Name>Policy Auditing</Name>
    <Synchronization>Synchronous</Synchronization>
    <Type>10004</Type>
    <SequenceNumber>1102</SequenceNumber>
    <Assembly>Microsoft.Office.Policy, Version=14.0.0.0, Culture=neutral, PublicKeyToken=71e9bce111e9429c</Assembly>
    <Class>Microsoft.Office.RecordsManagement.Internal.AuditHandler</Class>
    <Data/>
    <Filter/>
  </Receiver>
  <Receiver>
    <Name>Policy Auditing</Name>
    <Synchronization>Synchronous</Synchronization>
    <Type>10006</Type>
    <SequenceNumber>1103</SequenceNumber>
    <Assembly>Microsoft.Office.Policy, Version=14.0.0.0, Culture=neutral, PublicKeyToken=71e9bce111e9429c</Assembly>
    <Class>Microsoft.Office.RecordsManagement.Internal.AuditHandler</Class>
    <Data/>
    <Filter/>
  </Receiver>
</spe:Receivers>
</file>

<file path=customXml/item2.xml><?xml version="1.0" encoding="utf-8"?>
<?mso-contentType ?>
<SharedContentType xmlns="Microsoft.SharePoint.Taxonomy.ContentTypeSync" SourceId="8d3f8507-6f0b-42df-952e-2114314e51d2"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1dc33b59-6e3e-413b-bd09-9935ab8ef54a">
      <Terms xmlns="http://schemas.microsoft.com/office/infopath/2007/PartnerControls"/>
    </TaxKeywordTaxHTField>
    <TaxCatchAll xmlns="1dc33b59-6e3e-413b-bd09-9935ab8ef54a"/>
    <PublishingExpirationDate xmlns="http://schemas.microsoft.com/sharepoint/v3" xsi:nil="true"/>
    <PublishingStartDate xmlns="http://schemas.microsoft.com/sharepoint/v3" xsi:nil="true"/>
  </documentManagement>
</p:properties>
</file>

<file path=customXml/item4.xml><?xml version="1.0" encoding="utf-8"?>
<?mso-contentType ?>
<p:Policy xmlns:p="office.server.policy" id="" local="true">
  <p:Name>Document</p:Name>
  <p:Description/>
  <p:Statement>Auditing is enabled on all documents to analyze how our content management systems are used by logging events and operations that are performed on documents and list items. The following items may be logged: when a document or item is edited, viewed, checked in, checked out, deleted, or has its permissions changed. </p:Statement>
  <p:PolicyItems>
    <p:PolicyItem featureId="Microsoft.Office.RecordsManagement.PolicyFeatures.Expiration" staticId="0x0101" UniqueId="9401eec6-7c34-45a9-8e50-339037c02676">
      <p:Name>Retention</p:Name>
      <p:Description>Automatic scheduling of content for processing, and performing a retention action on content that has reached its due date.</p:Description>
      <p:CustomData/>
    </p:PolicyItem>
    <p:PolicyItem featureId="Microsoft.Office.RecordsManagement.PolicyFeatures.PolicyAudit" staticId="0x0101|8138272" UniqueId="5c220a27-9965-4254-9cdd-01234d24784c">
      <p:Name>Auditing</p:Name>
      <p:Description>Audits user actions on documents and list items to the Audit Log.</p:Description>
      <p:CustomData>
        <Audit>
          <Update/>
          <View/>
          <CheckInOut/>
          <MoveCopy/>
          <DeleteRestore/>
        </Audit>
      </p:CustomData>
    </p:PolicyItem>
  </p:PolicyItems>
</p:Policy>
</file>

<file path=customXml/item5.xml><?xml version="1.0" encoding="utf-8"?>
<ct:contentTypeSchema xmlns:ct="http://schemas.microsoft.com/office/2006/metadata/contentType" xmlns:ma="http://schemas.microsoft.com/office/2006/metadata/properties/metaAttributes" ct:_="" ma:_="" ma:contentTypeName="Document" ma:contentTypeID="0x010100155B632C4C538449887E202B1EE49FE8" ma:contentTypeVersion="8" ma:contentTypeDescription="Create a new document." ma:contentTypeScope="" ma:versionID="259b7f47d0398b7a6bb16660401a04f8">
  <xsd:schema xmlns:xsd="http://www.w3.org/2001/XMLSchema" xmlns:xs="http://www.w3.org/2001/XMLSchema" xmlns:p="http://schemas.microsoft.com/office/2006/metadata/properties" xmlns:ns1="http://schemas.microsoft.com/sharepoint/v3" xmlns:ns2="1dc33b59-6e3e-413b-bd09-9935ab8ef54a" targetNamespace="http://schemas.microsoft.com/office/2006/metadata/properties" ma:root="true" ma:fieldsID="22c4644293b003890bb0135dfb3f2f28" ns1:_="" ns2:_="">
    <xsd:import namespace="http://schemas.microsoft.com/sharepoint/v3"/>
    <xsd:import namespace="1dc33b59-6e3e-413b-bd09-9935ab8ef54a"/>
    <xsd:element name="properties">
      <xsd:complexType>
        <xsd:sequence>
          <xsd:element name="documentManagement">
            <xsd:complexType>
              <xsd:all>
                <xsd:element ref="ns2:TaxKeywordTaxHTField" minOccurs="0"/>
                <xsd:element ref="ns2:TaxCatchAll" minOccurs="0"/>
                <xsd:element ref="ns2:TaxCatchAllLabel" minOccurs="0"/>
                <xsd:element ref="ns1:_dlc_Exempt" minOccurs="0"/>
                <xsd:element ref="ns1:_dlc_ExpireDateSaved" minOccurs="0"/>
                <xsd:element ref="ns1:_dlc_ExpireDate" minOccurs="0"/>
                <xsd:element ref="ns1:PublishingExpirationDate" minOccurs="0"/>
                <xsd:element ref="ns1:PublishingStart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2" nillable="true" ma:displayName="Exempt from Policy" ma:hidden="true" ma:internalName="_dlc_Exempt" ma:readOnly="true">
      <xsd:simpleType>
        <xsd:restriction base="dms:Unknown"/>
      </xsd:simpleType>
    </xsd:element>
    <xsd:element name="_dlc_ExpireDateSaved" ma:index="13" nillable="true" ma:displayName="Original Expiration Date" ma:hidden="true" ma:internalName="_dlc_ExpireDateSaved" ma:readOnly="true">
      <xsd:simpleType>
        <xsd:restriction base="dms:DateTime"/>
      </xsd:simpleType>
    </xsd:element>
    <xsd:element name="_dlc_ExpireDate" ma:index="14" nillable="true" ma:displayName="Expiration Date" ma:hidden="true" ma:internalName="_dlc_ExpireDate" ma:readOnly="true">
      <xsd:simpleType>
        <xsd:restriction base="dms:DateTime"/>
      </xsd:simpleType>
    </xsd:element>
    <xsd:element name="PublishingExpirationDate" ma:index="15" nillable="true" ma:displayName="Scheduling End Date" ma:internalName="PublishingExpirationDate">
      <xsd:simpleType>
        <xsd:restriction base="dms:Unknown"/>
      </xsd:simpleType>
    </xsd:element>
    <xsd:element name="PublishingStartDate" ma:index="16" nillable="true" ma:displayName="Scheduling Start Date" ma:internalName="PublishingStart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c33b59-6e3e-413b-bd09-9935ab8ef54a"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Tags" ma:fieldId="{23f27201-bee3-471e-b2e7-b64fd8b7ca38}" ma:taxonomyMulti="true" ma:sspId="8d3f8507-6f0b-42df-952e-2114314e51d2"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819602ca-a17d-4943-ad6d-95aa9cefe17f}" ma:internalName="TaxCatchAll" ma:showField="CatchAllData" ma:web="73b76695-1d49-4d3b-9ef9-f1c06881b5a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819602ca-a17d-4943-ad6d-95aa9cefe17f}" ma:internalName="TaxCatchAllLabel" ma:readOnly="true" ma:showField="CatchAllDataLabel" ma:web="73b76695-1d49-4d3b-9ef9-f1c06881b5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376CD8-D20F-4AF9-B6E4-7933BC9C67C1}">
  <ds:schemaRefs>
    <ds:schemaRef ds:uri="http://schemas.microsoft.com/sharepoint/events"/>
  </ds:schemaRefs>
</ds:datastoreItem>
</file>

<file path=customXml/itemProps2.xml><?xml version="1.0" encoding="utf-8"?>
<ds:datastoreItem xmlns:ds="http://schemas.openxmlformats.org/officeDocument/2006/customXml" ds:itemID="{3352E4E7-8212-4FBA-801E-210809B5BCF9}">
  <ds:schemaRefs>
    <ds:schemaRef ds:uri="Microsoft.SharePoint.Taxonomy.ContentTypeSync"/>
  </ds:schemaRefs>
</ds:datastoreItem>
</file>

<file path=customXml/itemProps3.xml><?xml version="1.0" encoding="utf-8"?>
<ds:datastoreItem xmlns:ds="http://schemas.openxmlformats.org/officeDocument/2006/customXml" ds:itemID="{57BFA6DD-D70E-4257-95D2-596D9F7B6DCD}">
  <ds:schemaRefs>
    <ds:schemaRef ds:uri="http://schemas.openxmlformats.org/package/2006/metadata/core-properties"/>
    <ds:schemaRef ds:uri="http://purl.org/dc/terms/"/>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purl.org/dc/elements/1.1/"/>
    <ds:schemaRef ds:uri="http://schemas.microsoft.com/sharepoint/v3"/>
    <ds:schemaRef ds:uri="1dc33b59-6e3e-413b-bd09-9935ab8ef54a"/>
    <ds:schemaRef ds:uri="http://purl.org/dc/dcmitype/"/>
  </ds:schemaRefs>
</ds:datastoreItem>
</file>

<file path=customXml/itemProps4.xml><?xml version="1.0" encoding="utf-8"?>
<ds:datastoreItem xmlns:ds="http://schemas.openxmlformats.org/officeDocument/2006/customXml" ds:itemID="{C6A83B88-6353-47CD-B665-F44FEF31D4C6}">
  <ds:schemaRefs>
    <ds:schemaRef ds:uri="office.server.policy"/>
  </ds:schemaRefs>
</ds:datastoreItem>
</file>

<file path=customXml/itemProps5.xml><?xml version="1.0" encoding="utf-8"?>
<ds:datastoreItem xmlns:ds="http://schemas.openxmlformats.org/officeDocument/2006/customXml" ds:itemID="{A5233246-8B99-43DE-873A-B107CB04A7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c33b59-6e3e-413b-bd09-9935ab8ef5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A09BEA31-B56C-4065-B7D5-6CA571FB73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1217</TotalTime>
  <Words>4272</Words>
  <Application>Microsoft Office PowerPoint</Application>
  <PresentationFormat>On-screen Show (4:3)</PresentationFormat>
  <Paragraphs>259</Paragraphs>
  <Slides>65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Consolas</vt:lpstr>
      <vt:lpstr>Courier New</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Bryson</dc:creator>
  <cp:lastModifiedBy>Rich Freeman</cp:lastModifiedBy>
  <cp:revision>226</cp:revision>
  <dcterms:created xsi:type="dcterms:W3CDTF">2014-08-26T13:55:27Z</dcterms:created>
  <dcterms:modified xsi:type="dcterms:W3CDTF">2021-05-31T16:06:05Z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0x010100155B632C4C538449887E202B1EE49FE8</vt:lpwstr>
  </property>
  <property fmtid="{D5CDD505-2E9C-101B-9397-08002B2CF9AE}" pid="3" name="ItemRetentionFormula">
    <vt:lpwstr/>
  </property>
  <property fmtid="{D5CDD505-2E9C-101B-9397-08002B2CF9AE}" pid="4" name="_dlc_policyId">
    <vt:lpwstr>0x0101</vt:lpwstr>
  </property>
  <property fmtid="{D5CDD505-2E9C-101B-9397-08002B2CF9AE}" pid="5" name="TaxKeyword">
    <vt:lpwstr/>
  </property>
</Properties>
</file>